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059" r:id="rId2"/>
  </p:sldMasterIdLst>
  <p:notesMasterIdLst>
    <p:notesMasterId r:id="rId34"/>
  </p:notesMasterIdLst>
  <p:handoutMasterIdLst>
    <p:handoutMasterId r:id="rId35"/>
  </p:handoutMasterIdLst>
  <p:sldIdLst>
    <p:sldId id="432" r:id="rId3"/>
    <p:sldId id="479" r:id="rId4"/>
    <p:sldId id="484" r:id="rId5"/>
    <p:sldId id="486" r:id="rId6"/>
    <p:sldId id="485" r:id="rId7"/>
    <p:sldId id="497" r:id="rId8"/>
    <p:sldId id="500" r:id="rId9"/>
    <p:sldId id="501" r:id="rId10"/>
    <p:sldId id="487" r:id="rId11"/>
    <p:sldId id="488" r:id="rId12"/>
    <p:sldId id="518" r:id="rId13"/>
    <p:sldId id="519" r:id="rId14"/>
    <p:sldId id="512" r:id="rId15"/>
    <p:sldId id="516" r:id="rId16"/>
    <p:sldId id="517" r:id="rId17"/>
    <p:sldId id="502" r:id="rId18"/>
    <p:sldId id="474" r:id="rId19"/>
    <p:sldId id="496" r:id="rId20"/>
    <p:sldId id="493" r:id="rId21"/>
    <p:sldId id="495" r:id="rId22"/>
    <p:sldId id="503" r:id="rId23"/>
    <p:sldId id="504" r:id="rId24"/>
    <p:sldId id="505" r:id="rId25"/>
    <p:sldId id="506" r:id="rId26"/>
    <p:sldId id="508" r:id="rId27"/>
    <p:sldId id="520" r:id="rId28"/>
    <p:sldId id="521" r:id="rId29"/>
    <p:sldId id="511" r:id="rId30"/>
    <p:sldId id="510" r:id="rId31"/>
    <p:sldId id="509" r:id="rId32"/>
    <p:sldId id="507" r:id="rId33"/>
  </p:sldIdLst>
  <p:sldSz cx="9144000" cy="6858000" type="screen4x3"/>
  <p:notesSz cx="7010400" cy="9296400"/>
  <p:defaultTex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0066CC"/>
    <a:srgbClr val="FF00FF"/>
    <a:srgbClr val="66FF33"/>
    <a:srgbClr val="99FF99"/>
    <a:srgbClr val="6699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57756" autoAdjust="0"/>
  </p:normalViewPr>
  <p:slideViewPr>
    <p:cSldViewPr snapToGrid="0">
      <p:cViewPr varScale="1">
        <p:scale>
          <a:sx n="61" d="100"/>
          <a:sy n="61" d="100"/>
        </p:scale>
        <p:origin x="-1014" y="-96"/>
      </p:cViewPr>
      <p:guideLst>
        <p:guide orient="horz" pos="2160"/>
        <p:guide pos="2880"/>
      </p:guideLst>
    </p:cSldViewPr>
  </p:slideViewPr>
  <p:outlineViewPr>
    <p:cViewPr>
      <p:scale>
        <a:sx n="33" d="100"/>
        <a:sy n="33" d="100"/>
      </p:scale>
      <p:origin x="0" y="376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2040" y="-558"/>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3629" tIns="46813" rIns="93629" bIns="46813" numCol="1" anchor="t" anchorCtr="0" compatLnSpc="1">
            <a:prstTxWarp prst="textNoShape">
              <a:avLst/>
            </a:prstTxWarp>
          </a:bodyPr>
          <a:lstStyle>
            <a:lvl1pPr defTabSz="938005">
              <a:defRPr sz="1200" b="0">
                <a:latin typeface="Arial" charset="0"/>
                <a:cs typeface="+mn-cs"/>
              </a:defRPr>
            </a:lvl1pPr>
          </a:lstStyle>
          <a:p>
            <a:pPr>
              <a:defRPr/>
            </a:pPr>
            <a:endParaRPr lang="en-US" dirty="0"/>
          </a:p>
        </p:txBody>
      </p:sp>
      <p:sp>
        <p:nvSpPr>
          <p:cNvPr id="389123" name="Rectangle 3"/>
          <p:cNvSpPr>
            <a:spLocks noGrp="1" noChangeArrowheads="1"/>
          </p:cNvSpPr>
          <p:nvPr>
            <p:ph type="dt" sz="quarter" idx="1"/>
          </p:nvPr>
        </p:nvSpPr>
        <p:spPr bwMode="auto">
          <a:xfrm>
            <a:off x="3970339" y="1"/>
            <a:ext cx="3038475" cy="465138"/>
          </a:xfrm>
          <a:prstGeom prst="rect">
            <a:avLst/>
          </a:prstGeom>
          <a:noFill/>
          <a:ln w="9525">
            <a:noFill/>
            <a:miter lim="800000"/>
            <a:headEnd/>
            <a:tailEnd/>
          </a:ln>
          <a:effectLst/>
        </p:spPr>
        <p:txBody>
          <a:bodyPr vert="horz" wrap="square" lIns="93629" tIns="46813" rIns="93629" bIns="46813" numCol="1" anchor="t" anchorCtr="0" compatLnSpc="1">
            <a:prstTxWarp prst="textNoShape">
              <a:avLst/>
            </a:prstTxWarp>
          </a:bodyPr>
          <a:lstStyle>
            <a:lvl1pPr algn="r" defTabSz="938005">
              <a:defRPr sz="1200" b="0">
                <a:latin typeface="Arial" charset="0"/>
                <a:cs typeface="+mn-cs"/>
              </a:defRPr>
            </a:lvl1pPr>
          </a:lstStyle>
          <a:p>
            <a:pPr>
              <a:defRPr/>
            </a:pPr>
            <a:endParaRPr lang="en-US" dirty="0"/>
          </a:p>
        </p:txBody>
      </p:sp>
      <p:sp>
        <p:nvSpPr>
          <p:cNvPr id="38912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629" tIns="46813" rIns="93629" bIns="46813" numCol="1" anchor="b" anchorCtr="0" compatLnSpc="1">
            <a:prstTxWarp prst="textNoShape">
              <a:avLst/>
            </a:prstTxWarp>
          </a:bodyPr>
          <a:lstStyle>
            <a:lvl1pPr defTabSz="938005">
              <a:defRPr sz="1200" b="0">
                <a:latin typeface="Arial" charset="0"/>
                <a:cs typeface="+mn-cs"/>
              </a:defRPr>
            </a:lvl1pPr>
          </a:lstStyle>
          <a:p>
            <a:pPr>
              <a:defRPr/>
            </a:pPr>
            <a:endParaRPr lang="en-US" dirty="0"/>
          </a:p>
        </p:txBody>
      </p:sp>
      <p:sp>
        <p:nvSpPr>
          <p:cNvPr id="38912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629" tIns="46813" rIns="93629" bIns="46813" numCol="1" anchor="b" anchorCtr="0" compatLnSpc="1">
            <a:prstTxWarp prst="textNoShape">
              <a:avLst/>
            </a:prstTxWarp>
          </a:bodyPr>
          <a:lstStyle>
            <a:lvl1pPr algn="r" defTabSz="938005">
              <a:defRPr sz="1200" b="0">
                <a:latin typeface="Arial" charset="0"/>
                <a:cs typeface="+mn-cs"/>
              </a:defRPr>
            </a:lvl1pPr>
          </a:lstStyle>
          <a:p>
            <a:pPr>
              <a:defRPr/>
            </a:pPr>
            <a:fld id="{358DF091-D5FE-4ABC-B43D-53D6FE652234}"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5066" tIns="47534" rIns="95066" bIns="47534" numCol="1" anchor="t" anchorCtr="0" compatLnSpc="1">
            <a:prstTxWarp prst="textNoShape">
              <a:avLst/>
            </a:prstTxWarp>
          </a:bodyPr>
          <a:lstStyle>
            <a:lvl1pPr defTabSz="952288">
              <a:defRPr sz="1200" b="0">
                <a:latin typeface="Arial" charset="0"/>
                <a:cs typeface="+mn-cs"/>
              </a:defRPr>
            </a:lvl1pPr>
          </a:lstStyle>
          <a:p>
            <a:pPr>
              <a:defRPr/>
            </a:pPr>
            <a:endParaRPr lang="en-US" dirty="0"/>
          </a:p>
        </p:txBody>
      </p:sp>
      <p:sp>
        <p:nvSpPr>
          <p:cNvPr id="22531" name="Rectangle 3"/>
          <p:cNvSpPr>
            <a:spLocks noGrp="1" noChangeArrowheads="1"/>
          </p:cNvSpPr>
          <p:nvPr>
            <p:ph type="dt" idx="1"/>
          </p:nvPr>
        </p:nvSpPr>
        <p:spPr bwMode="auto">
          <a:xfrm>
            <a:off x="3970339" y="1"/>
            <a:ext cx="3038475" cy="465138"/>
          </a:xfrm>
          <a:prstGeom prst="rect">
            <a:avLst/>
          </a:prstGeom>
          <a:noFill/>
          <a:ln w="9525">
            <a:noFill/>
            <a:miter lim="800000"/>
            <a:headEnd/>
            <a:tailEnd/>
          </a:ln>
          <a:effectLst/>
        </p:spPr>
        <p:txBody>
          <a:bodyPr vert="horz" wrap="square" lIns="95066" tIns="47534" rIns="95066" bIns="47534" numCol="1" anchor="t" anchorCtr="0" compatLnSpc="1">
            <a:prstTxWarp prst="textNoShape">
              <a:avLst/>
            </a:prstTxWarp>
          </a:bodyPr>
          <a:lstStyle>
            <a:lvl1pPr algn="r" defTabSz="952288">
              <a:defRPr sz="1200" b="0">
                <a:latin typeface="Arial" charset="0"/>
                <a:cs typeface="+mn-cs"/>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85863" y="696913"/>
            <a:ext cx="4648200" cy="34861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0089" y="4416425"/>
            <a:ext cx="5610225" cy="4183063"/>
          </a:xfrm>
          <a:prstGeom prst="rect">
            <a:avLst/>
          </a:prstGeom>
          <a:noFill/>
          <a:ln w="9525">
            <a:noFill/>
            <a:miter lim="800000"/>
            <a:headEnd/>
            <a:tailEnd/>
          </a:ln>
          <a:effectLst/>
        </p:spPr>
        <p:txBody>
          <a:bodyPr vert="horz" wrap="square" lIns="95066" tIns="47534" rIns="95066" bIns="475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5066" tIns="47534" rIns="95066" bIns="47534" numCol="1" anchor="b" anchorCtr="0" compatLnSpc="1">
            <a:prstTxWarp prst="textNoShape">
              <a:avLst/>
            </a:prstTxWarp>
          </a:bodyPr>
          <a:lstStyle>
            <a:lvl1pPr defTabSz="952288">
              <a:defRPr sz="1200" b="0">
                <a:latin typeface="Arial" charset="0"/>
                <a:cs typeface="+mn-cs"/>
              </a:defRPr>
            </a:lvl1pPr>
          </a:lstStyle>
          <a:p>
            <a:pPr>
              <a:defRPr/>
            </a:pPr>
            <a:endParaRPr lang="en-US" dirty="0"/>
          </a:p>
        </p:txBody>
      </p:sp>
      <p:sp>
        <p:nvSpPr>
          <p:cNvPr id="22535"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5066" tIns="47534" rIns="95066" bIns="47534" numCol="1" anchor="b" anchorCtr="0" compatLnSpc="1">
            <a:prstTxWarp prst="textNoShape">
              <a:avLst/>
            </a:prstTxWarp>
          </a:bodyPr>
          <a:lstStyle>
            <a:lvl1pPr algn="r" defTabSz="952288">
              <a:defRPr sz="1200" b="0">
                <a:latin typeface="Arial" charset="0"/>
                <a:cs typeface="+mn-cs"/>
              </a:defRPr>
            </a:lvl1pPr>
          </a:lstStyle>
          <a:p>
            <a:pPr>
              <a:defRPr/>
            </a:pPr>
            <a:fld id="{3421CF39-760A-428B-AE76-E7032A75F344}"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defTabSz="947685">
              <a:defRPr/>
            </a:pPr>
            <a:fld id="{A0FE0FAC-7E3C-4C5D-B4AB-15182ACD8CB5}" type="slidenum">
              <a:rPr lang="en-US" smtClean="0"/>
              <a:pPr defTabSz="947685">
                <a:defRPr/>
              </a:pPr>
              <a:t>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
        <p:nvSpPr>
          <p:cNvPr id="21509"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a:spcBef>
                <a:spcPts val="0"/>
              </a:spcBef>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Sensitive security information is governed by 49 CFR 1520. </a:t>
            </a:r>
          </a:p>
          <a:p>
            <a:pPr>
              <a:spcBef>
                <a:spcPts val="0"/>
              </a:spcBef>
              <a:buFontTx/>
              <a:buNone/>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SSI is information obtained or developed in the conduct of security activities, including research and development, the disclosure of which would 1) constitute an unwarranted invasion of privacy, 2) reveal trade secrets or privileged or confidential information obtained from any person, or 3) be detrimental to transportation security. </a:t>
            </a:r>
          </a:p>
          <a:p>
            <a:pPr>
              <a:spcBef>
                <a:spcPts val="0"/>
              </a:spcBef>
              <a:buFontTx/>
              <a:buNone/>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The sections listed above, if revealed to a nefarious person could result in a breach of security – or worse.</a:t>
            </a:r>
          </a:p>
          <a:p>
            <a:pPr>
              <a:spcBef>
                <a:spcPts val="0"/>
              </a:spcBef>
              <a:buFontTx/>
              <a:buNone/>
            </a:pPr>
            <a:endParaRPr lang="en-US" sz="1100" baseline="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Security incident procedures may or may not be SSI. Some security plans simply copy this section – others have specific security measures for various security incidents: i.e., unauthorized person gains access, bomb threat, etc.</a:t>
            </a:r>
          </a:p>
          <a:p>
            <a:pPr>
              <a:spcBef>
                <a:spcPts val="0"/>
              </a:spcBef>
              <a:buFontTx/>
              <a:buNone/>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Access control is THE cornerstone of a security plan. The Transportation Worker Identification Credential (TWIC) is key component of access control. </a:t>
            </a:r>
          </a:p>
          <a:p>
            <a:endParaRPr lang="en-US" dirty="0" smtClean="0"/>
          </a:p>
        </p:txBody>
      </p:sp>
      <p:sp>
        <p:nvSpPr>
          <p:cNvPr id="27652" name="Slide Number Placeholder 3"/>
          <p:cNvSpPr>
            <a:spLocks noGrp="1"/>
          </p:cNvSpPr>
          <p:nvPr>
            <p:ph type="sldNum" sz="quarter" idx="5"/>
          </p:nvPr>
        </p:nvSpPr>
        <p:spPr/>
        <p:txBody>
          <a:bodyPr/>
          <a:lstStyle/>
          <a:p>
            <a:pPr defTabSz="949273">
              <a:defRPr/>
            </a:pPr>
            <a:fld id="{E8538DE4-3960-45E7-B7DC-22CCDE715E59}" type="slidenum">
              <a:rPr lang="en-US" smtClean="0"/>
              <a:pPr defTabSz="949273">
                <a:defRPr/>
              </a:pPr>
              <a:t>10</a:t>
            </a:fld>
            <a:endParaRPr lang="en-US" dirty="0" smtClean="0"/>
          </a:p>
        </p:txBody>
      </p:sp>
      <p:sp>
        <p:nvSpPr>
          <p:cNvPr id="27653"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 typeface="Arial" pitchFamily="34" charset="0"/>
              <a:buChar char="•"/>
            </a:pPr>
            <a:r>
              <a:rPr lang="en-US" dirty="0" smtClean="0">
                <a:latin typeface="Times New Roman" pitchFamily="18" charset="0"/>
                <a:cs typeface="Times New Roman" pitchFamily="18" charset="0"/>
              </a:rPr>
              <a:t> Since the United States is a signatory nation to SOLAS, our vessels and facilities must comply with the ISPS Code.</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Vessels that go on international voyages must have installed a Ship Security Alert systems. An SSAS is used when the vessel is in complete distress; perhaps it has been boarded by pirates. This signal alerts the vessel’s next port of call</a:t>
            </a:r>
            <a:r>
              <a:rPr lang="en-US" baseline="0" dirty="0" smtClean="0">
                <a:latin typeface="Times New Roman" pitchFamily="18" charset="0"/>
                <a:cs typeface="Times New Roman" pitchFamily="18" charset="0"/>
              </a:rPr>
              <a:t> – there is a problem and this vessel should be thoroughly investigated before allowing it into port.</a:t>
            </a:r>
          </a:p>
          <a:p>
            <a:pPr>
              <a:buFont typeface="Arial" pitchFamily="34" charset="0"/>
              <a:buChar char="•"/>
            </a:pPr>
            <a:endParaRPr lang="en-US" baseline="0" dirty="0" smtClean="0">
              <a:latin typeface="Times New Roman" pitchFamily="18" charset="0"/>
              <a:cs typeface="Times New Roman" pitchFamily="18" charset="0"/>
            </a:endParaRPr>
          </a:p>
          <a:p>
            <a:pPr>
              <a:buFont typeface="Arial" pitchFamily="34" charset="0"/>
              <a:buChar char="•"/>
            </a:pPr>
            <a:r>
              <a:rPr lang="en-US" baseline="0" dirty="0" smtClean="0">
                <a:latin typeface="Times New Roman" pitchFamily="18" charset="0"/>
                <a:cs typeface="Times New Roman" pitchFamily="18" charset="0"/>
              </a:rPr>
              <a:t> Not all governments follow the requirements of the ISPS Code. U.S. vessels that interface with ports/vessels of those countries must included in their VSP security measures to be implemented during the period of the interface.</a:t>
            </a:r>
          </a:p>
          <a:p>
            <a:pPr>
              <a:buFont typeface="Arial" pitchFamily="34" charset="0"/>
              <a:buChar char="•"/>
            </a:pPr>
            <a:endParaRPr lang="en-US" baseline="0" dirty="0" smtClean="0">
              <a:latin typeface="Times New Roman" pitchFamily="18" charset="0"/>
              <a:cs typeface="Times New Roman" pitchFamily="18" charset="0"/>
            </a:endParaRPr>
          </a:p>
          <a:p>
            <a:pPr>
              <a:buFont typeface="Arial" pitchFamily="34" charset="0"/>
              <a:buChar char="•"/>
            </a:pPr>
            <a:r>
              <a:rPr lang="en-US" baseline="0" dirty="0" smtClean="0">
                <a:latin typeface="Times New Roman" pitchFamily="18" charset="0"/>
                <a:cs typeface="Times New Roman" pitchFamily="18" charset="0"/>
              </a:rPr>
              <a:t> Contracting governments determine when a Declaration of Security (</a:t>
            </a:r>
            <a:r>
              <a:rPr lang="en-US" baseline="0" dirty="0" err="1" smtClean="0">
                <a:latin typeface="Times New Roman" pitchFamily="18" charset="0"/>
                <a:cs typeface="Times New Roman" pitchFamily="18" charset="0"/>
              </a:rPr>
              <a:t>DoS</a:t>
            </a:r>
            <a:r>
              <a:rPr lang="en-US" baseline="0" dirty="0" smtClean="0">
                <a:latin typeface="Times New Roman" pitchFamily="18" charset="0"/>
                <a:cs typeface="Times New Roman" pitchFamily="18" charset="0"/>
              </a:rPr>
              <a:t>) is required by assessing the risk of the ship/port interface (or ship/ship). ISPS Chapter XI-2 Part A.5 covers the use of </a:t>
            </a:r>
            <a:r>
              <a:rPr lang="en-US" baseline="0" dirty="0" err="1" smtClean="0">
                <a:latin typeface="Times New Roman" pitchFamily="18" charset="0"/>
                <a:cs typeface="Times New Roman" pitchFamily="18" charset="0"/>
              </a:rPr>
              <a:t>DoS</a:t>
            </a:r>
            <a:r>
              <a:rPr lang="en-US" baseline="0" dirty="0" smtClean="0">
                <a:latin typeface="Times New Roman" pitchFamily="18" charset="0"/>
                <a:cs typeface="Times New Roman" pitchFamily="18" charset="0"/>
              </a:rPr>
              <a:t> documents. Although U.S. vessels operating in domestic territory must, under certain circumstance, agree to a </a:t>
            </a:r>
            <a:r>
              <a:rPr lang="en-US" baseline="0" dirty="0" err="1" smtClean="0">
                <a:latin typeface="Times New Roman" pitchFamily="18" charset="0"/>
                <a:cs typeface="Times New Roman" pitchFamily="18" charset="0"/>
              </a:rPr>
              <a:t>DoS</a:t>
            </a:r>
            <a:r>
              <a:rPr lang="en-US" baseline="0" dirty="0" smtClean="0">
                <a:latin typeface="Times New Roman" pitchFamily="18" charset="0"/>
                <a:cs typeface="Times New Roman" pitchFamily="18" charset="0"/>
              </a:rPr>
              <a:t> with the facility, ISPS Code requires that vessels and facilities be prepared to implement a </a:t>
            </a:r>
            <a:r>
              <a:rPr lang="en-US" baseline="0" dirty="0" err="1" smtClean="0">
                <a:latin typeface="Times New Roman" pitchFamily="18" charset="0"/>
                <a:cs typeface="Times New Roman" pitchFamily="18" charset="0"/>
              </a:rPr>
              <a:t>DoS</a:t>
            </a:r>
            <a:r>
              <a:rPr lang="en-US" baseline="0" dirty="0" smtClean="0">
                <a:latin typeface="Times New Roman" pitchFamily="18" charset="0"/>
                <a:cs typeface="Times New Roman" pitchFamily="18" charset="0"/>
              </a:rPr>
              <a:t> should they be asked to do so.</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a:spcBef>
                <a:spcPts val="0"/>
              </a:spcBef>
              <a:buFontTx/>
              <a:buChar char="•"/>
            </a:pPr>
            <a:r>
              <a:rPr lang="en-US" sz="1200" dirty="0" smtClean="0">
                <a:latin typeface="Times New Roman" pitchFamily="18" charset="0"/>
                <a:cs typeface="Times New Roman" pitchFamily="18" charset="0"/>
              </a:rPr>
              <a:t> FSOs</a:t>
            </a:r>
            <a:r>
              <a:rPr lang="en-US" sz="1200" baseline="0" dirty="0" smtClean="0">
                <a:latin typeface="Times New Roman" pitchFamily="18" charset="0"/>
                <a:cs typeface="Times New Roman" pitchFamily="18" charset="0"/>
              </a:rPr>
              <a:t> and VSOs assign all security duties as appropriate.</a:t>
            </a:r>
            <a:endParaRPr lang="en-US" sz="1200" dirty="0" smtClean="0">
              <a:latin typeface="Times New Roman" pitchFamily="18" charset="0"/>
              <a:cs typeface="Times New Roman" pitchFamily="18" charset="0"/>
            </a:endParaRPr>
          </a:p>
          <a:p>
            <a:pPr>
              <a:spcBef>
                <a:spcPts val="0"/>
              </a:spcBef>
              <a:buFontTx/>
              <a:buChar char="•"/>
            </a:pPr>
            <a:endParaRPr lang="en-US" sz="1200" dirty="0" smtClean="0">
              <a:latin typeface="Times New Roman" pitchFamily="18" charset="0"/>
              <a:cs typeface="Times New Roman" pitchFamily="18" charset="0"/>
            </a:endParaRPr>
          </a:p>
          <a:p>
            <a:pPr>
              <a:spcBef>
                <a:spcPts val="0"/>
              </a:spcBef>
              <a:buFontTx/>
              <a:buChar char="•"/>
            </a:pPr>
            <a:r>
              <a:rPr lang="en-US" sz="1200" dirty="0" smtClean="0">
                <a:latin typeface="Times New Roman" pitchFamily="18" charset="0"/>
                <a:cs typeface="Times New Roman" pitchFamily="18" charset="0"/>
              </a:rPr>
              <a:t> All person</a:t>
            </a:r>
            <a:r>
              <a:rPr lang="en-US" sz="1200" baseline="0" dirty="0" smtClean="0">
                <a:latin typeface="Times New Roman" pitchFamily="18" charset="0"/>
                <a:cs typeface="Times New Roman" pitchFamily="18" charset="0"/>
              </a:rPr>
              <a:t>nel working on a MTSA regulated facility or vessel should know who are their applicable FSOs and VSOs.  These individuals are key to the application of security measures designed to protect the facility or vessel, their cargos and persons onboard the facility or vessel.</a:t>
            </a:r>
          </a:p>
          <a:p>
            <a:pPr>
              <a:spcBef>
                <a:spcPts val="0"/>
              </a:spcBef>
              <a:buFontTx/>
              <a:buChar char="•"/>
            </a:pPr>
            <a:endParaRPr lang="en-US" sz="1200" baseline="0" dirty="0" smtClean="0">
              <a:latin typeface="Times New Roman" pitchFamily="18" charset="0"/>
              <a:cs typeface="Times New Roman" pitchFamily="18" charset="0"/>
            </a:endParaRPr>
          </a:p>
          <a:p>
            <a:pPr>
              <a:spcBef>
                <a:spcPts val="0"/>
              </a:spcBef>
              <a:buFontTx/>
              <a:buChar char="•"/>
            </a:pPr>
            <a:r>
              <a:rPr lang="en-US" sz="1200" baseline="0" dirty="0" smtClean="0">
                <a:latin typeface="Times New Roman" pitchFamily="18" charset="0"/>
                <a:cs typeface="Times New Roman" pitchFamily="18" charset="0"/>
              </a:rPr>
              <a:t> Security is no accident, it’s everyone’s job!  </a:t>
            </a:r>
            <a:r>
              <a:rPr lang="en-US" sz="1200" dirty="0" smtClean="0">
                <a:latin typeface="Times New Roman" pitchFamily="18" charset="0"/>
                <a:cs typeface="Times New Roman" pitchFamily="18" charset="0"/>
              </a:rPr>
              <a:t>All person</a:t>
            </a:r>
            <a:r>
              <a:rPr lang="en-US" sz="1200" baseline="0" dirty="0" smtClean="0">
                <a:latin typeface="Times New Roman" pitchFamily="18" charset="0"/>
                <a:cs typeface="Times New Roman" pitchFamily="18" charset="0"/>
              </a:rPr>
              <a:t>nel working on a MTSA regulated facility or vessel should cooperate fully with the applicable FSOs and VSOs and know and understand all security procedures.  The vigilance of all personnel has kept our nation’s ports and waterways safe and secure.</a:t>
            </a:r>
            <a:endParaRPr lang="en-US" dirty="0" smtClean="0"/>
          </a:p>
          <a:p>
            <a:endParaRPr lang="en-US" dirty="0" smtClean="0"/>
          </a:p>
        </p:txBody>
      </p:sp>
      <p:sp>
        <p:nvSpPr>
          <p:cNvPr id="25604" name="Slide Number Placeholder 3"/>
          <p:cNvSpPr>
            <a:spLocks noGrp="1"/>
          </p:cNvSpPr>
          <p:nvPr>
            <p:ph type="sldNum" sz="quarter" idx="5"/>
          </p:nvPr>
        </p:nvSpPr>
        <p:spPr/>
        <p:txBody>
          <a:bodyPr/>
          <a:lstStyle/>
          <a:p>
            <a:pPr defTabSz="949273">
              <a:defRPr/>
            </a:pPr>
            <a:fld id="{131CD1FA-0D08-443F-919C-6E8A93929F19}" type="slidenum">
              <a:rPr lang="en-US" smtClean="0"/>
              <a:pPr defTabSz="949273">
                <a:defRPr/>
              </a:pPr>
              <a:t>12</a:t>
            </a:fld>
            <a:endParaRPr lang="en-US" dirty="0" smtClean="0"/>
          </a:p>
        </p:txBody>
      </p:sp>
      <p:sp>
        <p:nvSpPr>
          <p:cNvPr id="25605"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hangingPunct="0">
              <a:buFont typeface="Arial" pitchFamily="34" charset="0"/>
              <a:buChar char="•"/>
            </a:pPr>
            <a:r>
              <a:rPr lang="en-US" sz="1200" kern="1200" dirty="0" smtClean="0">
                <a:solidFill>
                  <a:schemeClr val="tx1"/>
                </a:solidFill>
                <a:latin typeface="Times New Roman" pitchFamily="18" charset="0"/>
                <a:ea typeface="+mn-ea"/>
                <a:cs typeface="Times New Roman" pitchFamily="18" charset="0"/>
              </a:rPr>
              <a:t> The </a:t>
            </a:r>
            <a:r>
              <a:rPr lang="en-US" sz="1200" kern="1200" dirty="0" smtClean="0">
                <a:solidFill>
                  <a:schemeClr val="tx1"/>
                </a:solidFill>
                <a:latin typeface="Times New Roman" pitchFamily="18" charset="0"/>
                <a:ea typeface="+mn-ea"/>
                <a:cs typeface="Times New Roman" pitchFamily="18" charset="0"/>
              </a:rPr>
              <a:t>Maritime Transportation Security Act (MTSA) defines an Alternative Security Program as: a third-party or industry organization-developed standard that the Commandant has determined provides an equivalent level of security to that established by parts 104 and 105 of Title 33 of the Code of Federal Regulations (33 CFR parts 104/105)</a:t>
            </a:r>
          </a:p>
          <a:p>
            <a:pPr hangingPunct="0"/>
            <a:r>
              <a:rPr lang="en-US" sz="1200" kern="1200" dirty="0" smtClean="0">
                <a:solidFill>
                  <a:schemeClr val="tx1"/>
                </a:solidFill>
                <a:latin typeface="Times New Roman" pitchFamily="18" charset="0"/>
                <a:ea typeface="+mn-ea"/>
                <a:cs typeface="Times New Roman" pitchFamily="18" charset="0"/>
              </a:rPr>
              <a:t> </a:t>
            </a:r>
          </a:p>
          <a:p>
            <a:pPr lvl="0" hangingPunct="0">
              <a:buFont typeface="Arial" pitchFamily="34" charset="0"/>
              <a:buChar char="•"/>
            </a:pPr>
            <a:r>
              <a:rPr lang="en-US" sz="1200" kern="1200" dirty="0" smtClean="0">
                <a:solidFill>
                  <a:schemeClr val="tx1"/>
                </a:solidFill>
                <a:latin typeface="Times New Roman" pitchFamily="18" charset="0"/>
                <a:ea typeface="+mn-ea"/>
                <a:cs typeface="Times New Roman" pitchFamily="18" charset="0"/>
              </a:rPr>
              <a:t> ASPs were offered as a means of addressing the intent of MTSA as appropriate for a specific industry segment.  ASPs are written to address a group of owner/operators based on a BUSINESS MODEL. Thus, a security standard for the small passenger industry will be different from the industry standard for chemical ships, simply based on the difference in their respective vulnerabilities and the associated consequence of a transportation security incident. </a:t>
            </a:r>
          </a:p>
          <a:p>
            <a:pPr hangingPunct="0"/>
            <a:r>
              <a:rPr lang="en-US" sz="1200" kern="1200" dirty="0" smtClean="0">
                <a:solidFill>
                  <a:schemeClr val="tx1"/>
                </a:solidFill>
                <a:latin typeface="Times New Roman" pitchFamily="18" charset="0"/>
                <a:ea typeface="+mn-ea"/>
                <a:cs typeface="Times New Roman" pitchFamily="18" charset="0"/>
              </a:rPr>
              <a:t> </a:t>
            </a:r>
          </a:p>
          <a:p>
            <a:pPr lvl="0" hangingPunct="0">
              <a:buFont typeface="Arial" pitchFamily="34" charset="0"/>
              <a:buChar char="•"/>
            </a:pPr>
            <a:r>
              <a:rPr lang="en-US" sz="1200" kern="1200" dirty="0" smtClean="0">
                <a:solidFill>
                  <a:schemeClr val="tx1"/>
                </a:solidFill>
                <a:latin typeface="Times New Roman" pitchFamily="18" charset="0"/>
                <a:ea typeface="+mn-ea"/>
                <a:cs typeface="Times New Roman" pitchFamily="18" charset="0"/>
              </a:rPr>
              <a:t> ASPs allow end-users to implement an existing security program – as an alternative to creating an individual facility or vessel-specific security plan.</a:t>
            </a:r>
          </a:p>
          <a:p>
            <a:pPr hangingPunct="0">
              <a:buFont typeface="Arial" pitchFamily="34" charset="0"/>
              <a:buNone/>
            </a:pPr>
            <a:endParaRPr lang="en-US" sz="1200" kern="1200" dirty="0" smtClean="0">
              <a:solidFill>
                <a:schemeClr val="tx1"/>
              </a:solidFill>
              <a:latin typeface="Times New Roman" pitchFamily="18" charset="0"/>
              <a:ea typeface="+mn-ea"/>
              <a:cs typeface="Times New Roman" pitchFamily="18" charset="0"/>
            </a:endParaRPr>
          </a:p>
          <a:p>
            <a:pPr lvl="0" hangingPunct="0">
              <a:buFont typeface="Arial" pitchFamily="34" charset="0"/>
              <a:buChar char="•"/>
            </a:pPr>
            <a:r>
              <a:rPr lang="en-US" sz="1200" kern="1200" dirty="0" smtClean="0">
                <a:solidFill>
                  <a:schemeClr val="tx1"/>
                </a:solidFill>
                <a:latin typeface="Times New Roman" pitchFamily="18" charset="0"/>
                <a:ea typeface="+mn-ea"/>
                <a:cs typeface="Times New Roman" pitchFamily="18" charset="0"/>
              </a:rPr>
              <a:t> As </a:t>
            </a:r>
            <a:r>
              <a:rPr lang="en-US" sz="1200" kern="1200" dirty="0" smtClean="0">
                <a:solidFill>
                  <a:schemeClr val="tx1"/>
                </a:solidFill>
                <a:latin typeface="Times New Roman" pitchFamily="18" charset="0"/>
                <a:ea typeface="+mn-ea"/>
                <a:cs typeface="Times New Roman" pitchFamily="18" charset="0"/>
              </a:rPr>
              <a:t>the slide mentions, ASPs allow members of sponsoring organizations to address MTSA requirements in ways unique to their operations. Gaming vessels that are members of the American Gaming Association do not check IDs because they take photographs of all who enter. Commandant agreed this was equivalent to checking identification. </a:t>
            </a:r>
          </a:p>
          <a:p>
            <a:pPr hangingPunct="0"/>
            <a:r>
              <a:rPr lang="en-US" sz="1200" kern="1200" dirty="0" smtClean="0">
                <a:solidFill>
                  <a:schemeClr val="tx1"/>
                </a:solidFill>
                <a:latin typeface="Times New Roman" pitchFamily="18" charset="0"/>
                <a:ea typeface="+mn-ea"/>
                <a:cs typeface="Times New Roman" pitchFamily="18" charset="0"/>
              </a:rPr>
              <a:t> </a:t>
            </a:r>
          </a:p>
          <a:p>
            <a:pPr lvl="0" hangingPunct="0">
              <a:buFont typeface="Arial" pitchFamily="34" charset="0"/>
              <a:buChar char="•"/>
            </a:pPr>
            <a:r>
              <a:rPr lang="en-US" sz="1200" kern="1200" dirty="0" smtClean="0">
                <a:solidFill>
                  <a:schemeClr val="tx1"/>
                </a:solidFill>
                <a:latin typeface="Times New Roman" pitchFamily="18" charset="0"/>
                <a:ea typeface="+mn-ea"/>
                <a:cs typeface="Times New Roman" pitchFamily="18" charset="0"/>
              </a:rPr>
              <a:t> Vessels/facilities may choose to become members of an organization and implement the organization’s ASP rather than create an individual Vessel Security Plan (VSP) or Facility Security Plan (FSP).  However, since not all vessels or facilities have the exact same level of risk – an individual vessel/facility-specific security assessment must be conducted.</a:t>
            </a:r>
          </a:p>
          <a:p>
            <a:pPr hangingPunct="0"/>
            <a:r>
              <a:rPr lang="en-US" sz="1200" kern="1200" dirty="0" smtClean="0">
                <a:solidFill>
                  <a:schemeClr val="tx1"/>
                </a:solidFill>
                <a:latin typeface="Times New Roman" pitchFamily="18" charset="0"/>
                <a:ea typeface="+mn-ea"/>
                <a:cs typeface="Times New Roman" pitchFamily="18" charset="0"/>
              </a:rPr>
              <a:t> </a:t>
            </a:r>
          </a:p>
          <a:p>
            <a:pPr lvl="0" hangingPunct="0">
              <a:buFont typeface="Arial" pitchFamily="34" charset="0"/>
              <a:buChar char="•"/>
            </a:pPr>
            <a:r>
              <a:rPr lang="en-US" sz="1200" kern="1200" dirty="0" smtClean="0">
                <a:solidFill>
                  <a:schemeClr val="tx1"/>
                </a:solidFill>
                <a:latin typeface="Times New Roman" pitchFamily="18" charset="0"/>
                <a:ea typeface="+mn-ea"/>
                <a:cs typeface="Times New Roman" pitchFamily="18" charset="0"/>
              </a:rPr>
              <a:t> ASPs </a:t>
            </a:r>
            <a:r>
              <a:rPr lang="en-US" sz="1200" kern="1200" dirty="0" smtClean="0">
                <a:solidFill>
                  <a:schemeClr val="tx1"/>
                </a:solidFill>
                <a:latin typeface="Times New Roman" pitchFamily="18" charset="0"/>
                <a:ea typeface="+mn-ea"/>
                <a:cs typeface="Times New Roman" pitchFamily="18" charset="0"/>
              </a:rPr>
              <a:t>lessen the numbers of security plans that must be reviewed and approved by the Coast Guard. They also allow member companies to utilize a program already approved by the Coast Guard. </a:t>
            </a:r>
          </a:p>
          <a:p>
            <a:pPr hangingPunct="0"/>
            <a:r>
              <a:rPr lang="en-US" sz="1200" kern="1200" dirty="0" smtClean="0">
                <a:solidFill>
                  <a:schemeClr val="tx1"/>
                </a:solidFill>
                <a:latin typeface="Times New Roman" pitchFamily="18" charset="0"/>
                <a:ea typeface="+mn-ea"/>
                <a:cs typeface="Times New Roman" pitchFamily="18" charset="0"/>
              </a:rPr>
              <a:t> </a:t>
            </a:r>
          </a:p>
          <a:p>
            <a:pPr hangingPunct="0"/>
            <a:r>
              <a:rPr lang="en-US" sz="1200" i="1" kern="1200" dirty="0" smtClean="0">
                <a:solidFill>
                  <a:schemeClr val="tx1"/>
                </a:solidFill>
                <a:latin typeface="Times New Roman" pitchFamily="18" charset="0"/>
                <a:ea typeface="+mn-ea"/>
                <a:cs typeface="Times New Roman" pitchFamily="18" charset="0"/>
              </a:rPr>
              <a:t>Guidance</a:t>
            </a:r>
            <a:endParaRPr lang="en-US" sz="1200" kern="1200" dirty="0" smtClean="0">
              <a:solidFill>
                <a:schemeClr val="tx1"/>
              </a:solidFill>
              <a:latin typeface="Times New Roman" pitchFamily="18" charset="0"/>
              <a:ea typeface="+mn-ea"/>
              <a:cs typeface="Times New Roman" pitchFamily="18" charset="0"/>
            </a:endParaRPr>
          </a:p>
          <a:p>
            <a:pPr hangingPunct="0"/>
            <a:r>
              <a:rPr lang="en-US" sz="1200" kern="1200" dirty="0" smtClean="0">
                <a:solidFill>
                  <a:schemeClr val="tx1"/>
                </a:solidFill>
                <a:latin typeface="Times New Roman" pitchFamily="18" charset="0"/>
                <a:ea typeface="+mn-ea"/>
                <a:cs typeface="Times New Roman" pitchFamily="18" charset="0"/>
              </a:rPr>
              <a:t>33 CFR 101.120(b)</a:t>
            </a:r>
          </a:p>
          <a:p>
            <a:pPr hangingPunct="0"/>
            <a:r>
              <a:rPr lang="en-US" sz="1200" kern="1200" dirty="0" smtClean="0">
                <a:solidFill>
                  <a:schemeClr val="tx1"/>
                </a:solidFill>
                <a:latin typeface="Times New Roman" pitchFamily="18" charset="0"/>
                <a:ea typeface="+mn-ea"/>
                <a:cs typeface="Times New Roman" pitchFamily="18" charset="0"/>
              </a:rPr>
              <a:t>Compliance Verification Policy Letter 11-04</a:t>
            </a:r>
          </a:p>
          <a:p>
            <a:pPr hangingPunct="0"/>
            <a:r>
              <a:rPr lang="en-US" sz="1200" kern="1200" dirty="0" smtClean="0">
                <a:solidFill>
                  <a:schemeClr val="tx1"/>
                </a:solidFill>
                <a:latin typeface="Times New Roman" pitchFamily="18" charset="0"/>
                <a:ea typeface="+mn-ea"/>
                <a:cs typeface="Times New Roman" pitchFamily="18" charset="0"/>
              </a:rPr>
              <a:t>Homeport ASP Community</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a:buFont typeface="Arial" charset="0"/>
              <a:buNone/>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charset="0"/>
              <a:buChar char="•"/>
              <a:tabLst/>
              <a:defRPr/>
            </a:pPr>
            <a:r>
              <a:rPr lang="en-US" sz="1100" dirty="0" smtClean="0">
                <a:latin typeface="Times New Roman" pitchFamily="18" charset="0"/>
                <a:cs typeface="Times New Roman" pitchFamily="18" charset="0"/>
              </a:rPr>
              <a:t> </a:t>
            </a:r>
            <a:r>
              <a:rPr lang="en-US" sz="1100" kern="1200" dirty="0" smtClean="0">
                <a:solidFill>
                  <a:schemeClr val="tx1"/>
                </a:solidFill>
                <a:latin typeface="Times New Roman" pitchFamily="18" charset="0"/>
                <a:ea typeface="+mn-ea"/>
                <a:cs typeface="Times New Roman" pitchFamily="18" charset="0"/>
              </a:rPr>
              <a:t>A facility or vessel wishing to implement an ASP must be “appropriate” to the organization and be a member in good standing.  The word ‘appropriate’ means – they must </a:t>
            </a:r>
            <a:r>
              <a:rPr lang="en-US" sz="1100" b="1" i="1" kern="1200" dirty="0" smtClean="0">
                <a:solidFill>
                  <a:schemeClr val="tx1"/>
                </a:solidFill>
                <a:latin typeface="Times New Roman" pitchFamily="18" charset="0"/>
                <a:ea typeface="+mn-ea"/>
                <a:cs typeface="Times New Roman" pitchFamily="18" charset="0"/>
              </a:rPr>
              <a:t>fit</a:t>
            </a:r>
            <a:r>
              <a:rPr lang="en-US" sz="1100" kern="1200" dirty="0" smtClean="0">
                <a:solidFill>
                  <a:schemeClr val="tx1"/>
                </a:solidFill>
                <a:latin typeface="Times New Roman" pitchFamily="18" charset="0"/>
                <a:ea typeface="+mn-ea"/>
                <a:cs typeface="Times New Roman" pitchFamily="18" charset="0"/>
              </a:rPr>
              <a:t> the business model.  (A passenger vessel could not use the American Waterways Operators (AWO) ASP because it is designed for tugs &amp; barges.)</a:t>
            </a:r>
          </a:p>
          <a:p>
            <a:pPr>
              <a:buFont typeface="Arial" charset="0"/>
              <a:buNone/>
            </a:pPr>
            <a:endParaRPr lang="en-US" sz="1100" dirty="0" smtClean="0">
              <a:latin typeface="Times New Roman" pitchFamily="18" charset="0"/>
              <a:cs typeface="Times New Roman" pitchFamily="18" charset="0"/>
            </a:endParaRPr>
          </a:p>
          <a:p>
            <a:pPr>
              <a:buFont typeface="Arial" charset="0"/>
              <a:buChar char="•"/>
            </a:pPr>
            <a:r>
              <a:rPr lang="en-US" sz="1100" dirty="0" smtClean="0">
                <a:latin typeface="Times New Roman" pitchFamily="18" charset="0"/>
                <a:cs typeface="Times New Roman" pitchFamily="18" charset="0"/>
              </a:rPr>
              <a:t> Since all facilities and vessels have differing levels of risk, operators must conduct a vessel/facility specific security assessment.</a:t>
            </a:r>
          </a:p>
          <a:p>
            <a:pPr>
              <a:buFont typeface="Arial" charset="0"/>
              <a:buNone/>
            </a:pPr>
            <a:endParaRPr lang="en-US" sz="1100" dirty="0" smtClean="0">
              <a:latin typeface="Times New Roman" pitchFamily="18" charset="0"/>
              <a:cs typeface="Times New Roman" pitchFamily="18" charset="0"/>
            </a:endParaRPr>
          </a:p>
          <a:p>
            <a:pPr>
              <a:buFont typeface="Arial" charset="0"/>
              <a:buChar char="•"/>
            </a:pPr>
            <a:r>
              <a:rPr lang="en-US" sz="1100" dirty="0" smtClean="0">
                <a:latin typeface="Times New Roman" pitchFamily="18" charset="0"/>
                <a:cs typeface="Times New Roman" pitchFamily="18" charset="0"/>
              </a:rPr>
              <a:t> Vessels must submit a letter to the Coast</a:t>
            </a:r>
            <a:r>
              <a:rPr lang="en-US" sz="1100" baseline="0" dirty="0" smtClean="0">
                <a:latin typeface="Times New Roman" pitchFamily="18" charset="0"/>
                <a:cs typeface="Times New Roman" pitchFamily="18" charset="0"/>
              </a:rPr>
              <a:t> Guard Marine Safety Center (MSC)</a:t>
            </a:r>
            <a:r>
              <a:rPr lang="en-US" sz="1100" dirty="0" smtClean="0">
                <a:latin typeface="Times New Roman" pitchFamily="18" charset="0"/>
                <a:cs typeface="Times New Roman" pitchFamily="18" charset="0"/>
              </a:rPr>
              <a:t> stating their intent to use a specific ASP and that it has been fully implemented.</a:t>
            </a:r>
          </a:p>
          <a:p>
            <a:pPr>
              <a:buFont typeface="Arial" charset="0"/>
              <a:buNone/>
            </a:pPr>
            <a:endParaRPr lang="en-US" sz="1100" dirty="0" smtClean="0">
              <a:latin typeface="Times New Roman" pitchFamily="18" charset="0"/>
              <a:cs typeface="Times New Roman" pitchFamily="18" charset="0"/>
            </a:endParaRPr>
          </a:p>
          <a:p>
            <a:pPr>
              <a:buFont typeface="Arial" charset="0"/>
              <a:buChar char="•"/>
            </a:pPr>
            <a:r>
              <a:rPr lang="en-US" sz="1100" dirty="0" smtClean="0">
                <a:latin typeface="Times New Roman" pitchFamily="18" charset="0"/>
                <a:cs typeface="Times New Roman" pitchFamily="18" charset="0"/>
              </a:rPr>
              <a:t> Facilities must submit this letter to the appropriate COTP along with an</a:t>
            </a:r>
            <a:r>
              <a:rPr lang="en-US" sz="1100" baseline="0" dirty="0" smtClean="0">
                <a:latin typeface="Times New Roman" pitchFamily="18" charset="0"/>
                <a:cs typeface="Times New Roman" pitchFamily="18" charset="0"/>
              </a:rPr>
              <a:t> Facility Security Assessment report and a completed Facility Vulnerability and Security Measures Summary (Coast Guard form 6025) – listing all vulnerabilities found during the security assessment and how they are to be addressed</a:t>
            </a:r>
            <a:r>
              <a:rPr lang="en-US" sz="1100" dirty="0" smtClean="0">
                <a:latin typeface="Times New Roman" pitchFamily="18" charset="0"/>
                <a:cs typeface="Times New Roman" pitchFamily="18" charset="0"/>
              </a:rPr>
              <a:t>.</a:t>
            </a:r>
          </a:p>
          <a:p>
            <a:pPr>
              <a:buFont typeface="Arial" charset="0"/>
              <a:buNone/>
            </a:pPr>
            <a:endParaRPr lang="en-US" sz="1100" dirty="0" smtClean="0">
              <a:latin typeface="Times New Roman" pitchFamily="18" charset="0"/>
              <a:cs typeface="Times New Roman" pitchFamily="18" charset="0"/>
            </a:endParaRPr>
          </a:p>
          <a:p>
            <a:pPr>
              <a:buFont typeface="Arial" charset="0"/>
              <a:buChar char="•"/>
            </a:pPr>
            <a:r>
              <a:rPr lang="en-US" sz="1100" dirty="0" smtClean="0">
                <a:latin typeface="Times New Roman" pitchFamily="18" charset="0"/>
                <a:cs typeface="Times New Roman" pitchFamily="18" charset="0"/>
              </a:rPr>
              <a:t> If amendments are needed to the ASP, they must be submitted to the Coast</a:t>
            </a:r>
            <a:r>
              <a:rPr lang="en-US" sz="1100" baseline="0" dirty="0" smtClean="0">
                <a:latin typeface="Times New Roman" pitchFamily="18" charset="0"/>
                <a:cs typeface="Times New Roman" pitchFamily="18" charset="0"/>
              </a:rPr>
              <a:t> Guard </a:t>
            </a:r>
            <a:r>
              <a:rPr lang="en-US" sz="1100" dirty="0" smtClean="0">
                <a:latin typeface="Times New Roman" pitchFamily="18" charset="0"/>
                <a:cs typeface="Times New Roman" pitchFamily="18" charset="0"/>
              </a:rPr>
              <a:t>Commandant by the sponsoring organization. Individual</a:t>
            </a:r>
            <a:r>
              <a:rPr lang="en-US" sz="1100" baseline="0" dirty="0" smtClean="0">
                <a:latin typeface="Times New Roman" pitchFamily="18" charset="0"/>
                <a:cs typeface="Times New Roman" pitchFamily="18" charset="0"/>
              </a:rPr>
              <a:t> users may not alter the security program. Once the amended program is approved it is implemented by all members of the organization.</a:t>
            </a:r>
            <a:endParaRPr lang="en-US" sz="1100" dirty="0" smtClean="0">
              <a:latin typeface="Times New Roman" pitchFamily="18" charset="0"/>
              <a:cs typeface="Times New Roman" pitchFamily="18" charset="0"/>
            </a:endParaRPr>
          </a:p>
          <a:p>
            <a:pPr>
              <a:buFont typeface="Arial" charset="0"/>
              <a:buNone/>
            </a:pPr>
            <a:endParaRPr lang="en-US" sz="1100" baseline="0" dirty="0" smtClean="0">
              <a:latin typeface="Times New Roman" pitchFamily="18" charset="0"/>
              <a:cs typeface="Times New Roman" pitchFamily="18" charset="0"/>
            </a:endParaRPr>
          </a:p>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97495A0F-EFA3-4C1D-895C-6EC0FF58F32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a:buFont typeface="Arial" charset="0"/>
              <a:buChar char="•"/>
            </a:pPr>
            <a:endParaRPr lang="en-US" dirty="0" smtClean="0"/>
          </a:p>
          <a:p>
            <a:pPr>
              <a:buFont typeface="Arial" charset="0"/>
              <a:buChar char="•"/>
            </a:pPr>
            <a:r>
              <a:rPr lang="en-US" dirty="0" smtClean="0"/>
              <a:t>  </a:t>
            </a:r>
            <a:r>
              <a:rPr lang="en-US" sz="1100" dirty="0" smtClean="0">
                <a:latin typeface="Times New Roman" pitchFamily="18" charset="0"/>
                <a:cs typeface="Times New Roman" pitchFamily="18" charset="0"/>
              </a:rPr>
              <a:t>A facility or vessel wishing to implement an ASP must be “appropriate” to the business model and be a member in good standing of the organization.</a:t>
            </a:r>
          </a:p>
          <a:p>
            <a:pPr>
              <a:buFont typeface="Arial" charset="0"/>
              <a:buChar char="•"/>
            </a:pPr>
            <a:endParaRPr lang="en-US" sz="1100" dirty="0" smtClean="0">
              <a:latin typeface="Times New Roman" pitchFamily="18" charset="0"/>
              <a:cs typeface="Times New Roman" pitchFamily="18" charset="0"/>
            </a:endParaRPr>
          </a:p>
          <a:p>
            <a:pPr>
              <a:buFont typeface="Arial" charset="0"/>
              <a:buChar char="•"/>
            </a:pPr>
            <a:r>
              <a:rPr lang="en-US" sz="1100" dirty="0" smtClean="0">
                <a:latin typeface="Times New Roman" pitchFamily="18" charset="0"/>
                <a:cs typeface="Times New Roman" pitchFamily="18" charset="0"/>
              </a:rPr>
              <a:t> Since all facilities and vessels have differing levels of risk, operators must conduct a vessel/facility specific security assessment.</a:t>
            </a:r>
          </a:p>
          <a:p>
            <a:pPr>
              <a:buFont typeface="Arial" charset="0"/>
              <a:buChar char="•"/>
            </a:pPr>
            <a:endParaRPr lang="en-US" sz="1100" dirty="0" smtClean="0">
              <a:latin typeface="Times New Roman" pitchFamily="18" charset="0"/>
              <a:cs typeface="Times New Roman" pitchFamily="18" charset="0"/>
            </a:endParaRPr>
          </a:p>
          <a:p>
            <a:pPr>
              <a:buFont typeface="Arial" charset="0"/>
              <a:buChar char="•"/>
            </a:pPr>
            <a:r>
              <a:rPr lang="en-US" sz="1100" dirty="0" smtClean="0">
                <a:latin typeface="Times New Roman" pitchFamily="18" charset="0"/>
                <a:cs typeface="Times New Roman" pitchFamily="18" charset="0"/>
              </a:rPr>
              <a:t> Vessels must submit a letter to the Coast</a:t>
            </a:r>
            <a:r>
              <a:rPr lang="en-US" sz="1100" baseline="0" dirty="0" smtClean="0">
                <a:latin typeface="Times New Roman" pitchFamily="18" charset="0"/>
                <a:cs typeface="Times New Roman" pitchFamily="18" charset="0"/>
              </a:rPr>
              <a:t> Guard Marine Safety Center (MSC)</a:t>
            </a:r>
            <a:r>
              <a:rPr lang="en-US" sz="1100" dirty="0" smtClean="0">
                <a:latin typeface="Times New Roman" pitchFamily="18" charset="0"/>
                <a:cs typeface="Times New Roman" pitchFamily="18" charset="0"/>
              </a:rPr>
              <a:t>  stating their intent to use a specific ASP.</a:t>
            </a:r>
          </a:p>
          <a:p>
            <a:pPr>
              <a:buFont typeface="Arial" charset="0"/>
              <a:buChar char="•"/>
            </a:pPr>
            <a:endParaRPr lang="en-US" sz="1100" dirty="0" smtClean="0">
              <a:latin typeface="Times New Roman" pitchFamily="18" charset="0"/>
              <a:cs typeface="Times New Roman" pitchFamily="18" charset="0"/>
            </a:endParaRPr>
          </a:p>
          <a:p>
            <a:pPr>
              <a:buFont typeface="Arial" charset="0"/>
              <a:buChar char="•"/>
            </a:pPr>
            <a:r>
              <a:rPr lang="en-US" sz="1100" dirty="0" smtClean="0">
                <a:latin typeface="Times New Roman" pitchFamily="18" charset="0"/>
                <a:cs typeface="Times New Roman" pitchFamily="18" charset="0"/>
              </a:rPr>
              <a:t> Facilities must submit this letter to the appropriate Coast</a:t>
            </a:r>
            <a:r>
              <a:rPr lang="en-US" sz="1100" baseline="0" dirty="0" smtClean="0">
                <a:latin typeface="Times New Roman" pitchFamily="18" charset="0"/>
                <a:cs typeface="Times New Roman" pitchFamily="18" charset="0"/>
              </a:rPr>
              <a:t> Guard </a:t>
            </a:r>
            <a:r>
              <a:rPr lang="en-US" sz="1100" dirty="0" smtClean="0">
                <a:latin typeface="Times New Roman" pitchFamily="18" charset="0"/>
                <a:cs typeface="Times New Roman" pitchFamily="18" charset="0"/>
              </a:rPr>
              <a:t>COTP along with an</a:t>
            </a:r>
            <a:r>
              <a:rPr lang="en-US" sz="1100" baseline="0" dirty="0" smtClean="0">
                <a:latin typeface="Times New Roman" pitchFamily="18" charset="0"/>
                <a:cs typeface="Times New Roman" pitchFamily="18" charset="0"/>
              </a:rPr>
              <a:t> FSA report and a completed Facility Vulnerability and Security Measures Summary (Coast Guard form 6025) </a:t>
            </a:r>
            <a:r>
              <a:rPr lang="en-US" sz="1100" dirty="0" smtClean="0">
                <a:latin typeface="Times New Roman" pitchFamily="18" charset="0"/>
                <a:cs typeface="Times New Roman" pitchFamily="18" charset="0"/>
              </a:rPr>
              <a:t>.</a:t>
            </a:r>
          </a:p>
          <a:p>
            <a:pPr>
              <a:buFont typeface="Arial" charset="0"/>
              <a:buNone/>
            </a:pPr>
            <a:endParaRPr lang="en-US" sz="1100" baseline="0" dirty="0" smtClean="0">
              <a:latin typeface="Times New Roman" pitchFamily="18" charset="0"/>
              <a:cs typeface="Times New Roman" pitchFamily="18" charset="0"/>
            </a:endParaRPr>
          </a:p>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97495A0F-EFA3-4C1D-895C-6EC0FF58F32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a:spcBef>
                <a:spcPts val="0"/>
              </a:spcBef>
              <a:buFontTx/>
              <a:buChar char="•"/>
            </a:pPr>
            <a:r>
              <a:rPr lang="en-US" sz="110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Both ISPS Code and MTSA  are designed to promote maritime security but there are a few differences</a:t>
            </a:r>
          </a:p>
          <a:p>
            <a:pPr>
              <a:spcBef>
                <a:spcPts val="0"/>
              </a:spcBef>
              <a:buFontTx/>
              <a:buChar char="•"/>
            </a:pPr>
            <a:endParaRPr lang="en-US" sz="1050" dirty="0" smtClean="0">
              <a:latin typeface="Times New Roman" pitchFamily="18" charset="0"/>
              <a:cs typeface="Times New Roman" pitchFamily="18" charset="0"/>
            </a:endParaRPr>
          </a:p>
          <a:p>
            <a:pPr>
              <a:spcBef>
                <a:spcPts val="0"/>
              </a:spcBef>
              <a:buFontTx/>
              <a:buChar char="•"/>
            </a:pPr>
            <a:r>
              <a:rPr lang="en-US" sz="1050" dirty="0" smtClean="0">
                <a:latin typeface="Times New Roman" pitchFamily="18" charset="0"/>
                <a:cs typeface="Times New Roman" pitchFamily="18" charset="0"/>
              </a:rPr>
              <a:t> ISPS Code applicability extends to passenger ships, cargo ships of 500 gross tons or more that engage in international travel, and offshore drilling units.</a:t>
            </a:r>
          </a:p>
          <a:p>
            <a:pPr>
              <a:spcBef>
                <a:spcPts val="0"/>
              </a:spcBef>
              <a:buFontTx/>
              <a:buChar char="•"/>
            </a:pPr>
            <a:endParaRPr lang="en-US" sz="1050" dirty="0" smtClean="0">
              <a:latin typeface="Times New Roman" pitchFamily="18" charset="0"/>
              <a:cs typeface="Times New Roman" pitchFamily="18" charset="0"/>
            </a:endParaRPr>
          </a:p>
          <a:p>
            <a:pPr>
              <a:spcBef>
                <a:spcPts val="0"/>
              </a:spcBef>
              <a:buFontTx/>
              <a:buChar char="•"/>
            </a:pPr>
            <a:r>
              <a:rPr lang="en-US" sz="1050" dirty="0" smtClean="0">
                <a:latin typeface="Times New Roman" pitchFamily="18" charset="0"/>
                <a:cs typeface="Times New Roman" pitchFamily="18" charset="0"/>
              </a:rPr>
              <a:t> MTSA applies to any fixed or floating mobile offshore drilling unit, passenger vessels that carry more than 150 passengers, cargo vessels weighing greater than 100 GT, most vessels that engage on international voyages, tank ships and towing vessels. MTSA also covers barges that carry regulated and certain dangerous cargos. Foreign vessels that have onboard a valid ISSC are deemed to be fully compliant with MTSA.  Foreign flagged cargo vessels greater than 100 GT but less than 500 GT that wish to do business with the US, may submit a security plan to the CG for approval.</a:t>
            </a:r>
          </a:p>
          <a:p>
            <a:pPr>
              <a:spcBef>
                <a:spcPts val="0"/>
              </a:spcBef>
              <a:buFontTx/>
              <a:buChar char="•"/>
            </a:pPr>
            <a:endParaRPr lang="en-US" sz="1050" dirty="0" smtClean="0">
              <a:latin typeface="Times New Roman" pitchFamily="18" charset="0"/>
              <a:cs typeface="Times New Roman" pitchFamily="18" charset="0"/>
            </a:endParaRPr>
          </a:p>
          <a:p>
            <a:pPr>
              <a:spcBef>
                <a:spcPts val="0"/>
              </a:spcBef>
              <a:buFontTx/>
              <a:buChar char="•"/>
            </a:pPr>
            <a:r>
              <a:rPr lang="en-US" sz="1050" dirty="0" smtClean="0">
                <a:latin typeface="Times New Roman" pitchFamily="18" charset="0"/>
                <a:cs typeface="Times New Roman" pitchFamily="18" charset="0"/>
              </a:rPr>
              <a:t> MTSA requires that regulated vessels and facilities agree upon and sign a Declaration of Security (DoS) before embarking or disembarking of passengers or beginning any cargo handling activities.  The DoS assures that all security needs are properly addressed during the time of the interface between vessel &amp; facility.  ISPS Code directs vessels &amp; port facilities to be prepared to engage in a DoS if asked or if determined to be necessary by the contracting government. </a:t>
            </a:r>
          </a:p>
          <a:p>
            <a:pPr>
              <a:spcBef>
                <a:spcPts val="0"/>
              </a:spcBef>
              <a:buFontTx/>
              <a:buChar char="•"/>
            </a:pPr>
            <a:endParaRPr lang="en-US" sz="1050" dirty="0" smtClean="0">
              <a:latin typeface="Times New Roman" pitchFamily="18" charset="0"/>
              <a:cs typeface="Times New Roman" pitchFamily="18" charset="0"/>
            </a:endParaRPr>
          </a:p>
          <a:p>
            <a:pPr>
              <a:spcBef>
                <a:spcPts val="0"/>
              </a:spcBef>
              <a:buFontTx/>
              <a:buChar char="•"/>
            </a:pPr>
            <a:r>
              <a:rPr lang="en-US" sz="1050" dirty="0" smtClean="0">
                <a:latin typeface="Times New Roman" pitchFamily="18" charset="0"/>
                <a:cs typeface="Times New Roman" pitchFamily="18" charset="0"/>
              </a:rPr>
              <a:t> MTSA defines facility as “any structure of any kind located in, on, under, or adjacent to any waters subject to the jurisdiction of the US . . .” A facility is a single building, a single unit.  ISPS does not refer to a single building or unit – the term in ISPS is “Port facility.”  MTSA uses the term Facility Security Officer. ISPS Code uses the term Port Facility Security Officer.  Basically the U.S. looks at a facility as a single unit within a port, ISPS Code refers to the entire port. ISPS Code does not use the word “facility,” ISPS uses the term Port Facility and Port Facility Security Plan and Port Facility Security Officer. Because of this difference MTSA includes</a:t>
            </a:r>
            <a:r>
              <a:rPr lang="en-US" sz="1050" baseline="0" dirty="0" smtClean="0">
                <a:latin typeface="Times New Roman" pitchFamily="18" charset="0"/>
                <a:cs typeface="Times New Roman" pitchFamily="18" charset="0"/>
              </a:rPr>
              <a:t> 33 CFR 103 – </a:t>
            </a:r>
            <a:r>
              <a:rPr lang="en-US" sz="1050" dirty="0" smtClean="0">
                <a:latin typeface="Times New Roman" pitchFamily="18" charset="0"/>
                <a:cs typeface="Times New Roman" pitchFamily="18" charset="0"/>
              </a:rPr>
              <a:t>Area Maritime Security.</a:t>
            </a:r>
          </a:p>
          <a:p>
            <a:pPr>
              <a:spcBef>
                <a:spcPts val="0"/>
              </a:spcBef>
              <a:buFontTx/>
              <a:buNone/>
            </a:pPr>
            <a:endParaRPr lang="en-US" sz="1050" dirty="0" smtClean="0">
              <a:latin typeface="Times New Roman" pitchFamily="18" charset="0"/>
              <a:cs typeface="Times New Roman" pitchFamily="18" charset="0"/>
            </a:endParaRPr>
          </a:p>
          <a:p>
            <a:pPr>
              <a:spcBef>
                <a:spcPts val="0"/>
              </a:spcBef>
              <a:buFontTx/>
              <a:buChar char="•"/>
            </a:pPr>
            <a:r>
              <a:rPr lang="en-US" sz="1050" dirty="0" smtClean="0">
                <a:latin typeface="Times New Roman" pitchFamily="18" charset="0"/>
                <a:cs typeface="Times New Roman" pitchFamily="18" charset="0"/>
              </a:rPr>
              <a:t> SSAS or equivalency for small passenger vessels with SOLAS documents.</a:t>
            </a:r>
          </a:p>
          <a:p>
            <a:endParaRPr lang="en-US" dirty="0" smtClean="0"/>
          </a:p>
        </p:txBody>
      </p:sp>
      <p:sp>
        <p:nvSpPr>
          <p:cNvPr id="28676" name="Slide Number Placeholder 3"/>
          <p:cNvSpPr>
            <a:spLocks noGrp="1"/>
          </p:cNvSpPr>
          <p:nvPr>
            <p:ph type="sldNum" sz="quarter" idx="5"/>
          </p:nvPr>
        </p:nvSpPr>
        <p:spPr/>
        <p:txBody>
          <a:bodyPr/>
          <a:lstStyle/>
          <a:p>
            <a:pPr defTabSz="949273">
              <a:defRPr/>
            </a:pPr>
            <a:fld id="{D4F2A757-A79A-4643-A058-1B04EA291055}" type="slidenum">
              <a:rPr lang="en-US" smtClean="0"/>
              <a:pPr defTabSz="949273">
                <a:defRPr/>
              </a:pPr>
              <a:t>16</a:t>
            </a:fld>
            <a:endParaRPr lang="en-US" dirty="0" smtClean="0"/>
          </a:p>
        </p:txBody>
      </p:sp>
      <p:sp>
        <p:nvSpPr>
          <p:cNvPr id="28677"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spcBef>
                <a:spcPts val="0"/>
              </a:spcBef>
              <a:buFontTx/>
              <a:buChar char="•"/>
            </a:pPr>
            <a:r>
              <a:rPr lang="en-US" sz="1100" dirty="0" smtClean="0">
                <a:latin typeface="Times New Roman" pitchFamily="18" charset="0"/>
                <a:cs typeface="Times New Roman" pitchFamily="18" charset="0"/>
              </a:rPr>
              <a:t> Because of the difference in the definition of “facility” US ports must implement Area Maritime Security (AMS) in order to be compliant with ISPS</a:t>
            </a:r>
            <a:r>
              <a:rPr lang="en-US" sz="1100" baseline="0" dirty="0" smtClean="0">
                <a:latin typeface="Times New Roman" pitchFamily="18" charset="0"/>
                <a:cs typeface="Times New Roman" pitchFamily="18" charset="0"/>
              </a:rPr>
              <a:t> Code.</a:t>
            </a:r>
            <a:endParaRPr lang="en-US" sz="1100" dirty="0" smtClean="0">
              <a:latin typeface="Times New Roman" pitchFamily="18" charset="0"/>
              <a:cs typeface="Times New Roman" pitchFamily="18" charset="0"/>
            </a:endParaRPr>
          </a:p>
          <a:p>
            <a:pPr>
              <a:spcBef>
                <a:spcPts val="0"/>
              </a:spcBef>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A major component</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of the</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AMS is the Coast Guard Captain of the Port</a:t>
            </a:r>
            <a:r>
              <a:rPr lang="en-US" sz="1100" baseline="0" dirty="0" smtClean="0">
                <a:latin typeface="Times New Roman" pitchFamily="18" charset="0"/>
                <a:cs typeface="Times New Roman" pitchFamily="18" charset="0"/>
              </a:rPr>
              <a:t> who is also </a:t>
            </a:r>
            <a:r>
              <a:rPr lang="en-US" sz="1100" dirty="0" smtClean="0">
                <a:latin typeface="Times New Roman" pitchFamily="18" charset="0"/>
                <a:cs typeface="Times New Roman" pitchFamily="18" charset="0"/>
              </a:rPr>
              <a:t>Federal Maritime Security Coordinator (FMSC).</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All ports located within the COTP’s area of responsibility must adhere to the rules of AMS as described in MTSA. The COTP appoints members and directs the AMS Committee (AMSC).  Along with the AMSC, the FMSC</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 COTP develops, implements the AMS Plan and maintains all necessary records. </a:t>
            </a:r>
          </a:p>
          <a:p>
            <a:pPr>
              <a:buFontTx/>
              <a:buChar char="•"/>
            </a:pPr>
            <a:endParaRPr lang="en-US" sz="900" dirty="0" smtClean="0">
              <a:latin typeface="Times New Roman" pitchFamily="18" charset="0"/>
            </a:endParaRPr>
          </a:p>
          <a:p>
            <a:pPr>
              <a:buFontTx/>
              <a:buChar char="•"/>
            </a:pPr>
            <a:endParaRPr lang="en-US" dirty="0" smtClean="0">
              <a:latin typeface="Times New Roman" pitchFamily="18" charset="0"/>
            </a:endParaRPr>
          </a:p>
          <a:p>
            <a:endParaRPr lang="en-US" dirty="0" smtClean="0"/>
          </a:p>
        </p:txBody>
      </p:sp>
      <p:sp>
        <p:nvSpPr>
          <p:cNvPr id="31748" name="Slide Number Placeholder 3"/>
          <p:cNvSpPr>
            <a:spLocks noGrp="1"/>
          </p:cNvSpPr>
          <p:nvPr>
            <p:ph type="sldNum" sz="quarter" idx="5"/>
          </p:nvPr>
        </p:nvSpPr>
        <p:spPr/>
        <p:txBody>
          <a:bodyPr/>
          <a:lstStyle/>
          <a:p>
            <a:pPr defTabSz="947685">
              <a:defRPr/>
            </a:pPr>
            <a:fld id="{A335B078-CB39-4148-872C-EF8D256EB8D1}" type="slidenum">
              <a:rPr lang="en-US" smtClean="0"/>
              <a:pPr defTabSz="947685">
                <a:defRPr/>
              </a:pPr>
              <a:t>17</a:t>
            </a:fld>
            <a:endParaRPr lang="en-US" dirty="0" smtClean="0"/>
          </a:p>
        </p:txBody>
      </p:sp>
      <p:sp>
        <p:nvSpPr>
          <p:cNvPr id="31749"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8BBF671-F3D2-49D7-83BD-11F958DDB8B7}" type="slidenum">
              <a:rPr lang="en-US" smtClean="0"/>
              <a:pPr/>
              <a:t>18</a:t>
            </a:fld>
            <a:endParaRPr lang="en-US" dirty="0" smtClean="0"/>
          </a:p>
        </p:txBody>
      </p:sp>
      <p:sp>
        <p:nvSpPr>
          <p:cNvPr id="40963" name="Rectangle 2"/>
          <p:cNvSpPr>
            <a:spLocks noGrp="1" noRot="1" noChangeAspect="1" noChangeArrowheads="1" noTextEdit="1"/>
          </p:cNvSpPr>
          <p:nvPr>
            <p:ph type="sldImg"/>
          </p:nvPr>
        </p:nvSpPr>
        <p:spPr>
          <a:xfrm>
            <a:off x="1624013" y="153988"/>
            <a:ext cx="3551237" cy="2663825"/>
          </a:xfrm>
          <a:ln/>
        </p:spPr>
      </p:sp>
      <p:sp>
        <p:nvSpPr>
          <p:cNvPr id="40964" name="Rectangle 3"/>
          <p:cNvSpPr>
            <a:spLocks noGrp="1" noChangeArrowheads="1"/>
          </p:cNvSpPr>
          <p:nvPr>
            <p:ph type="body" idx="1"/>
          </p:nvPr>
        </p:nvSpPr>
        <p:spPr>
          <a:xfrm>
            <a:off x="930275" y="2901950"/>
            <a:ext cx="5286375" cy="6157913"/>
          </a:xfrm>
          <a:noFill/>
          <a:ln/>
        </p:spPr>
        <p:txBody>
          <a:bodyPr lIns="93047" tIns="46522" rIns="93047" bIns="46522"/>
          <a:lstStyle/>
          <a:p>
            <a:pPr lvl="1" algn="l" eaLnBrk="1" hangingPunct="1">
              <a:lnSpc>
                <a:spcPct val="100000"/>
              </a:lnSpc>
              <a:spcBef>
                <a:spcPts val="0"/>
              </a:spcBef>
            </a:pPr>
            <a:endParaRPr lang="en-US" sz="1100" b="0" dirty="0" smtClean="0">
              <a:latin typeface="Times New Roman" pitchFamily="18" charset="0"/>
              <a:cs typeface="Times New Roman" pitchFamily="18" charset="0"/>
            </a:endParaRPr>
          </a:p>
          <a:p>
            <a:pPr marL="0" marR="0" lvl="1"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dirty="0" smtClean="0">
                <a:latin typeface="Times New Roman" pitchFamily="18" charset="0"/>
                <a:cs typeface="Times New Roman" pitchFamily="18" charset="0"/>
              </a:rPr>
              <a:t>The term “layered</a:t>
            </a:r>
            <a:r>
              <a:rPr lang="en-US" sz="1100" b="0" baseline="0" dirty="0" smtClean="0">
                <a:latin typeface="Times New Roman" pitchFamily="18" charset="0"/>
                <a:cs typeface="Times New Roman" pitchFamily="18" charset="0"/>
              </a:rPr>
              <a:t> security” refers to the full suite of actions taken by government and the private sector to promote maritime security.  </a:t>
            </a:r>
            <a:r>
              <a:rPr lang="en-US" sz="1100" b="0" dirty="0" smtClean="0">
                <a:latin typeface="Times New Roman" pitchFamily="18" charset="0"/>
                <a:cs typeface="Times New Roman" pitchFamily="18" charset="0"/>
              </a:rPr>
              <a:t> </a:t>
            </a:r>
          </a:p>
          <a:p>
            <a:pPr marL="0" marR="0" lvl="1"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0" dirty="0" smtClean="0">
              <a:latin typeface="Times New Roman" pitchFamily="18" charset="0"/>
              <a:cs typeface="Times New Roman" pitchFamily="18" charset="0"/>
            </a:endParaRPr>
          </a:p>
          <a:p>
            <a:pPr marL="0" marR="0" lvl="1"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dirty="0" smtClean="0">
                <a:latin typeface="Times New Roman" pitchFamily="18" charset="0"/>
                <a:cs typeface="Times New Roman" pitchFamily="18" charset="0"/>
              </a:rPr>
              <a:t>In</a:t>
            </a:r>
            <a:r>
              <a:rPr lang="en-US" sz="1100" b="0" baseline="0" dirty="0" smtClean="0">
                <a:latin typeface="Times New Roman" pitchFamily="18" charset="0"/>
                <a:cs typeface="Times New Roman" pitchFamily="18" charset="0"/>
              </a:rPr>
              <a:t> U.S. ports, the Captain of the Port, as Federal Maritime Security Coordinator, directs </a:t>
            </a:r>
            <a:r>
              <a:rPr lang="en-US" sz="1100" b="0" dirty="0" smtClean="0">
                <a:latin typeface="Times New Roman" pitchFamily="18" charset="0"/>
                <a:cs typeface="Times New Roman" pitchFamily="18" charset="0"/>
              </a:rPr>
              <a:t>Area Maritime Security (AMS) efforts</a:t>
            </a:r>
            <a:r>
              <a:rPr lang="en-US" sz="1100" b="0" baseline="0" dirty="0" smtClean="0">
                <a:latin typeface="Times New Roman" pitchFamily="18" charset="0"/>
                <a:cs typeface="Times New Roman" pitchFamily="18" charset="0"/>
              </a:rPr>
              <a:t> </a:t>
            </a:r>
            <a:r>
              <a:rPr lang="en-US" sz="1100" b="0" dirty="0" smtClean="0">
                <a:latin typeface="Times New Roman" pitchFamily="18" charset="0"/>
                <a:cs typeface="Times New Roman" pitchFamily="18" charset="0"/>
              </a:rPr>
              <a:t>to:</a:t>
            </a:r>
          </a:p>
          <a:p>
            <a:pPr marL="0" marR="0" lvl="1"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0" dirty="0" smtClean="0">
              <a:latin typeface="Times New Roman" pitchFamily="18" charset="0"/>
              <a:cs typeface="Times New Roman" pitchFamily="18" charset="0"/>
            </a:endParaRPr>
          </a:p>
          <a:p>
            <a:pPr lvl="2" algn="l" eaLnBrk="1" hangingPunct="1">
              <a:lnSpc>
                <a:spcPct val="100000"/>
              </a:lnSpc>
              <a:spcBef>
                <a:spcPts val="0"/>
              </a:spcBef>
              <a:buFont typeface="Arial" pitchFamily="34" charset="0"/>
              <a:buChar char="•"/>
            </a:pPr>
            <a:r>
              <a:rPr lang="en-US" sz="1100" b="0" dirty="0" smtClean="0">
                <a:latin typeface="Times New Roman" pitchFamily="18" charset="0"/>
                <a:cs typeface="Times New Roman" pitchFamily="18" charset="0"/>
              </a:rPr>
              <a:t> Develop maritime security partnerships</a:t>
            </a:r>
          </a:p>
          <a:p>
            <a:pPr lvl="2" algn="l" eaLnBrk="1" hangingPunct="1">
              <a:lnSpc>
                <a:spcPct val="100000"/>
              </a:lnSpc>
              <a:spcBef>
                <a:spcPts val="0"/>
              </a:spcBef>
              <a:buFont typeface="Arial" pitchFamily="34" charset="0"/>
              <a:buChar char="•"/>
            </a:pPr>
            <a:r>
              <a:rPr lang="en-US" sz="1100" b="0" dirty="0" smtClean="0">
                <a:latin typeface="Times New Roman" pitchFamily="18" charset="0"/>
                <a:cs typeface="Times New Roman" pitchFamily="18" charset="0"/>
              </a:rPr>
              <a:t> Address local maritime security issues</a:t>
            </a:r>
          </a:p>
          <a:p>
            <a:pPr lvl="2" algn="l" eaLnBrk="1" hangingPunct="1">
              <a:lnSpc>
                <a:spcPct val="100000"/>
              </a:lnSpc>
              <a:spcBef>
                <a:spcPts val="0"/>
              </a:spcBef>
              <a:buFont typeface="Arial" pitchFamily="34" charset="0"/>
              <a:buChar char="•"/>
            </a:pPr>
            <a:r>
              <a:rPr lang="en-US" sz="1100" b="0" dirty="0" smtClean="0">
                <a:latin typeface="Times New Roman" pitchFamily="18" charset="0"/>
                <a:cs typeface="Times New Roman" pitchFamily="18" charset="0"/>
              </a:rPr>
              <a:t> Assist in the development, review, and update of the Area Maritime Security Plan for areas of responsibility. </a:t>
            </a:r>
          </a:p>
          <a:p>
            <a:pPr marL="0" marR="0" lvl="1"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0" dirty="0" smtClean="0">
              <a:latin typeface="Times New Roman" pitchFamily="18" charset="0"/>
              <a:cs typeface="Times New Roman" pitchFamily="18" charset="0"/>
            </a:endParaRPr>
          </a:p>
          <a:p>
            <a:pPr marL="0" marR="0" lvl="1"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dirty="0" smtClean="0">
                <a:latin typeface="Times New Roman" pitchFamily="18" charset="0"/>
                <a:cs typeface="Times New Roman" pitchFamily="18" charset="0"/>
              </a:rPr>
              <a:t> There are 43 AMS Committees (AMSC).  Some sectors have more than one, and many AMSCs are broken into specialized sub-committee AMSCs, e.g., Port Security Grant Program, TWIC.</a:t>
            </a:r>
          </a:p>
          <a:p>
            <a:pPr algn="l">
              <a:lnSpc>
                <a:spcPct val="100000"/>
              </a:lnSpc>
              <a:spcBef>
                <a:spcPts val="0"/>
              </a:spcBef>
              <a:buFont typeface="Arial" pitchFamily="34" charset="0"/>
              <a:buChar char="•"/>
            </a:pPr>
            <a:endParaRPr lang="en-US" sz="1100" b="0" dirty="0" smtClean="0">
              <a:latin typeface="Times New Roman" pitchFamily="18" charset="0"/>
              <a:cs typeface="Times New Roman" pitchFamily="18" charset="0"/>
            </a:endParaRPr>
          </a:p>
          <a:p>
            <a:pPr algn="l">
              <a:lnSpc>
                <a:spcPct val="100000"/>
              </a:lnSpc>
              <a:spcBef>
                <a:spcPts val="0"/>
              </a:spcBef>
              <a:buFont typeface="Arial" pitchFamily="34" charset="0"/>
              <a:buChar char="•"/>
            </a:pPr>
            <a:r>
              <a:rPr lang="en-US" sz="1100" b="0" dirty="0" smtClean="0">
                <a:latin typeface="Times New Roman" pitchFamily="18" charset="0"/>
                <a:cs typeface="Times New Roman" pitchFamily="18" charset="0"/>
              </a:rPr>
              <a:t> The AMS Committee is composed of no fewer than seven members but may have more members. They may be selected from Federal, state government, local public safety personnel, law enforcement, emergency response agencies, maritime industry or any port stakeholders affected by security practices and policies. At least 7 of the members must have 5 or more years of experience related to maritime or port security operations. Members serve for 5 years, they must have a background check &amp; must maintain a TWIC. This Committee identifies critical port infrastructure and operations; identifies threats, determines mitigation strategies, continually reassesses overall port security. Members of this committee are responsible for disseminating security information, communicating threats and changes in MARSEC levels to port stakeholders. They provide advice to and assist the COTP in the development of the AMS Plan.</a:t>
            </a:r>
          </a:p>
          <a:p>
            <a:pPr algn="l">
              <a:lnSpc>
                <a:spcPct val="100000"/>
              </a:lnSpc>
              <a:spcBef>
                <a:spcPts val="0"/>
              </a:spcBef>
              <a:buFont typeface="Arial" pitchFamily="34" charset="0"/>
              <a:buChar char="•"/>
            </a:pPr>
            <a:endParaRPr lang="en-US" sz="1100" b="0" dirty="0" smtClean="0">
              <a:latin typeface="Times New Roman" pitchFamily="18" charset="0"/>
              <a:cs typeface="Times New Roman" pitchFamily="18" charset="0"/>
            </a:endParaRPr>
          </a:p>
          <a:p>
            <a:pPr algn="l">
              <a:lnSpc>
                <a:spcPct val="100000"/>
              </a:lnSpc>
              <a:spcBef>
                <a:spcPts val="0"/>
              </a:spcBef>
              <a:buFont typeface="Arial" pitchFamily="34" charset="0"/>
              <a:buChar char="•"/>
            </a:pPr>
            <a:r>
              <a:rPr lang="en-US" sz="1100" b="0" dirty="0" smtClean="0">
                <a:latin typeface="Times New Roman" pitchFamily="18" charset="0"/>
                <a:cs typeface="Times New Roman" pitchFamily="18" charset="0"/>
              </a:rPr>
              <a:t> The AMS Plan is developed in much the same way as a vessel or facility security plan. A risk-based security assessment is conducted; vulnerabilities and their consequences are identified and described in a written report along with a description of risk reduction strategies. Based on the results of this security assessment an Area Maritime Security Plan is created. The AMS Plan must also include</a:t>
            </a:r>
            <a:r>
              <a:rPr lang="en-US" sz="1100" b="0" baseline="0" dirty="0" smtClean="0">
                <a:latin typeface="Times New Roman" pitchFamily="18" charset="0"/>
                <a:cs typeface="Times New Roman" pitchFamily="18" charset="0"/>
              </a:rPr>
              <a:t> procedures to facilitate the recovery of the Marine Transportation System after a TSI. </a:t>
            </a:r>
            <a:endParaRPr lang="en-US" sz="1100" b="0" dirty="0" smtClean="0">
              <a:latin typeface="Times New Roman" pitchFamily="18" charset="0"/>
              <a:cs typeface="Times New Roman" pitchFamily="18" charset="0"/>
            </a:endParaRPr>
          </a:p>
          <a:p>
            <a:pPr algn="l">
              <a:lnSpc>
                <a:spcPct val="100000"/>
              </a:lnSpc>
              <a:spcBef>
                <a:spcPts val="0"/>
              </a:spcBef>
              <a:buFont typeface="Arial" pitchFamily="34" charset="0"/>
              <a:buChar char="•"/>
            </a:pPr>
            <a:endParaRPr lang="en-US" sz="1100" b="0" dirty="0" smtClean="0">
              <a:latin typeface="Times New Roman" pitchFamily="18" charset="0"/>
              <a:cs typeface="Times New Roman" pitchFamily="18" charset="0"/>
            </a:endParaRPr>
          </a:p>
          <a:p>
            <a:pPr algn="l">
              <a:lnSpc>
                <a:spcPct val="100000"/>
              </a:lnSpc>
              <a:spcBef>
                <a:spcPts val="0"/>
              </a:spcBef>
              <a:buFont typeface="Arial" pitchFamily="34" charset="0"/>
              <a:buChar char="•"/>
            </a:pPr>
            <a:r>
              <a:rPr lang="en-US" sz="1100" b="0" dirty="0" smtClean="0">
                <a:latin typeface="Times New Roman" pitchFamily="18" charset="0"/>
                <a:cs typeface="Times New Roman" pitchFamily="18" charset="0"/>
              </a:rPr>
              <a:t> The COTP and the AMSC coordinate and participate in exercises and all record keeping. Exercises are a comprehensive training event that involves several elements of the  Area Maritime Security Plan.</a:t>
            </a:r>
          </a:p>
          <a:p>
            <a:pPr algn="l">
              <a:lnSpc>
                <a:spcPct val="100000"/>
              </a:lnSpc>
              <a:spcBef>
                <a:spcPts val="0"/>
              </a:spcBef>
              <a:buFont typeface="Arial" pitchFamily="34" charset="0"/>
              <a:buNone/>
            </a:pPr>
            <a:endParaRPr lang="en-US" sz="1100" b="0" dirty="0" smtClean="0">
              <a:latin typeface="Times New Roman" pitchFamily="18" charset="0"/>
              <a:cs typeface="Times New Roman" pitchFamily="18" charset="0"/>
            </a:endParaRPr>
          </a:p>
          <a:p>
            <a:pPr algn="l">
              <a:lnSpc>
                <a:spcPct val="100000"/>
              </a:lnSpc>
              <a:spcBef>
                <a:spcPts val="0"/>
              </a:spcBef>
              <a:buFont typeface="Arial" pitchFamily="34" charset="0"/>
              <a:buChar char="•"/>
            </a:pPr>
            <a:r>
              <a:rPr lang="en-US" sz="1100" b="0" baseline="0" dirty="0" smtClean="0">
                <a:latin typeface="Times New Roman" pitchFamily="18" charset="0"/>
                <a:cs typeface="Times New Roman" pitchFamily="18" charset="0"/>
              </a:rPr>
              <a:t> Coast Guard and other agencies conduct patrols to deter, detect, and respond to security threats.  </a:t>
            </a:r>
            <a:endParaRPr lang="en-US" sz="1100" b="0" dirty="0" smtClean="0">
              <a:latin typeface="Times New Roman" pitchFamily="18" charset="0"/>
              <a:cs typeface="Times New Roman" pitchFamily="18" charset="0"/>
            </a:endParaRPr>
          </a:p>
          <a:p>
            <a:pPr lvl="1" algn="l" eaLnBrk="1" hangingPunct="1"/>
            <a:endParaRPr lang="en-US" sz="1200" b="0" dirty="0" smtClean="0">
              <a:latin typeface="Times New Roman" pitchFamily="18" charset="0"/>
              <a:cs typeface="Times New Roman" pitchFamily="18" charset="0"/>
            </a:endParaRPr>
          </a:p>
          <a:p>
            <a:pPr marL="231775" indent="-231775" algn="l" eaLnBrk="1" hangingPunct="1">
              <a:buFontTx/>
              <a:buNone/>
            </a:pPr>
            <a:endParaRPr lang="en-US" sz="1200" b="0" dirty="0" smtClean="0">
              <a:latin typeface="Times New Roman" pitchFamily="18"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sz="110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dirty="0" smtClean="0">
                <a:latin typeface="Times New Roman" pitchFamily="18" charset="0"/>
                <a:cs typeface="Times New Roman" pitchFamily="18" charset="0"/>
              </a:rPr>
              <a:t> Maritime Security (MARSEC)</a:t>
            </a:r>
            <a:r>
              <a:rPr lang="en-US" sz="1100" baseline="0" dirty="0" smtClean="0">
                <a:latin typeface="Times New Roman" pitchFamily="18" charset="0"/>
                <a:cs typeface="Times New Roman" pitchFamily="18" charset="0"/>
              </a:rPr>
              <a:t> Levels advise the maritime community of the level of risk to the maritime elements of the national transportation system. Ports, under the direction of the local COTP, will respond to changes in the MARSEC Level by implementing the measures specified in the AMS Plan. Similarly, vessels and facilities required to have security plans shall implement the measures specified in their approved security plans for the applicable MARSEC Level. </a:t>
            </a: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aseline="0" dirty="0" smtClean="0">
                <a:latin typeface="Times New Roman" pitchFamily="18" charset="0"/>
                <a:cs typeface="Times New Roman" pitchFamily="18" charset="0"/>
              </a:rPr>
              <a:t> Unless otherwise directed, each port, vessel, and facility shall operate at MARSEC Level 1.</a:t>
            </a: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aseline="0" dirty="0" smtClean="0">
                <a:latin typeface="Times New Roman" pitchFamily="18" charset="0"/>
                <a:cs typeface="Times New Roman" pitchFamily="18" charset="0"/>
              </a:rPr>
              <a:t> The Coast Guard Commandant sets the MARSEC Level consistent with the equivalent National Terrorism Advisory System (NTAS) Threat Condition and that Threat Condition’s scope of application. The Commandant retains the discretion to adjust the MARSEC Level when necessary to address security concerns related to the maritime elements of the national transportation system. </a:t>
            </a: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aseline="0" dirty="0" smtClean="0">
                <a:latin typeface="Times New Roman" pitchFamily="18" charset="0"/>
                <a:cs typeface="Times New Roman" pitchFamily="18" charset="0"/>
              </a:rPr>
              <a:t> The COTP may temporarily raise the MARSEC Level for a port, a specific marine operation within the port, or a specific industry within the port to address exigent circumstances.</a:t>
            </a: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aseline="0" dirty="0" smtClean="0">
                <a:latin typeface="Times New Roman" pitchFamily="18" charset="0"/>
                <a:cs typeface="Times New Roman" pitchFamily="18" charset="0"/>
              </a:rPr>
              <a:t> The MARSEC Level may be raised nationally for a particular industry or a particular cargo or, as stated above, for certain geographic areas. </a:t>
            </a: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aseline="0" dirty="0" smtClean="0">
                <a:latin typeface="Times New Roman" pitchFamily="18" charset="0"/>
                <a:cs typeface="Times New Roman" pitchFamily="18" charset="0"/>
              </a:rPr>
              <a:t> The ISPS code has the same requirements for maritime security levels.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latin typeface="Times New Roman" pitchFamily="18" charset="0"/>
              <a:cs typeface="Times New Roman" pitchFamily="18" charset="0"/>
            </a:endParaRPr>
          </a:p>
        </p:txBody>
      </p:sp>
      <p:sp>
        <p:nvSpPr>
          <p:cNvPr id="33796" name="Slide Number Placeholder 3"/>
          <p:cNvSpPr>
            <a:spLocks noGrp="1"/>
          </p:cNvSpPr>
          <p:nvPr>
            <p:ph type="sldNum" sz="quarter" idx="5"/>
          </p:nvPr>
        </p:nvSpPr>
        <p:spPr/>
        <p:txBody>
          <a:bodyPr/>
          <a:lstStyle/>
          <a:p>
            <a:pPr defTabSz="949273">
              <a:defRPr/>
            </a:pPr>
            <a:fld id="{EC36B34E-5D5D-421C-9212-2E31B7674105}" type="slidenum">
              <a:rPr lang="en-US" smtClean="0"/>
              <a:pPr defTabSz="949273">
                <a:defRPr/>
              </a:pPr>
              <a:t>19</a:t>
            </a:fld>
            <a:endParaRPr lang="en-US" dirty="0" smtClean="0"/>
          </a:p>
        </p:txBody>
      </p:sp>
      <p:sp>
        <p:nvSpPr>
          <p:cNvPr id="33797"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a:spcBef>
                <a:spcPts val="0"/>
              </a:spcBef>
              <a:buFontTx/>
              <a:buChar char="•"/>
            </a:pPr>
            <a:r>
              <a:rPr lang="en-US" sz="1100" dirty="0" smtClean="0">
                <a:latin typeface="Times New Roman" pitchFamily="18" charset="0"/>
                <a:cs typeface="Times New Roman" pitchFamily="18" charset="0"/>
              </a:rPr>
              <a:t> MTSA was a significant piece of legislation.  It changed the security culture of the entire maritime community, both domestically and internationally.  </a:t>
            </a:r>
          </a:p>
          <a:p>
            <a:pPr>
              <a:spcBef>
                <a:spcPts val="0"/>
              </a:spcBef>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It was signed into law November 25, 2002.  About two weeks later on December 12, 2002 the International Ship</a:t>
            </a:r>
            <a:r>
              <a:rPr lang="en-US" sz="1100" baseline="0" dirty="0" smtClean="0">
                <a:latin typeface="Times New Roman" pitchFamily="18" charset="0"/>
                <a:cs typeface="Times New Roman" pitchFamily="18" charset="0"/>
              </a:rPr>
              <a:t> and Port Facility </a:t>
            </a:r>
            <a:r>
              <a:rPr lang="en-US" sz="1100" dirty="0" smtClean="0">
                <a:latin typeface="Times New Roman" pitchFamily="18" charset="0"/>
                <a:cs typeface="Times New Roman" pitchFamily="18" charset="0"/>
              </a:rPr>
              <a:t>Security Code (ISPS) was adopted by the Conference of Contracting Governments to SOLAS.</a:t>
            </a:r>
            <a:r>
              <a:rPr lang="en-US" sz="1100" baseline="0" dirty="0" smtClean="0">
                <a:latin typeface="Times New Roman" pitchFamily="18" charset="0"/>
                <a:cs typeface="Times New Roman" pitchFamily="18" charset="0"/>
              </a:rPr>
              <a:t> At that time there were about </a:t>
            </a:r>
            <a:r>
              <a:rPr lang="en-US" sz="1100" dirty="0" smtClean="0">
                <a:latin typeface="Times New Roman" pitchFamily="18" charset="0"/>
                <a:cs typeface="Times New Roman" pitchFamily="18" charset="0"/>
              </a:rPr>
              <a:t>102 countries that were signatories.  MTSA became effective July 31, 2004 and the ISPS Code July 1 of the same year. (Currently  about 159 states are signatories of the ISPS Code)</a:t>
            </a:r>
          </a:p>
          <a:p>
            <a:pPr>
              <a:spcBef>
                <a:spcPts val="0"/>
              </a:spcBef>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MTSA regulations impacted 361 ports, 3,200 facilities and 11,000 vessels in</a:t>
            </a:r>
            <a:r>
              <a:rPr lang="en-US" sz="1100" baseline="0" dirty="0" smtClean="0">
                <a:latin typeface="Times New Roman" pitchFamily="18" charset="0"/>
                <a:cs typeface="Times New Roman" pitchFamily="18" charset="0"/>
              </a:rPr>
              <a:t> the U.S.</a:t>
            </a:r>
            <a:endParaRPr lang="en-US" sz="1100" dirty="0" smtClean="0">
              <a:latin typeface="Times New Roman" pitchFamily="18" charset="0"/>
              <a:cs typeface="Times New Roman" pitchFamily="18" charset="0"/>
            </a:endParaRPr>
          </a:p>
          <a:p>
            <a:pPr>
              <a:spcBef>
                <a:spcPts val="0"/>
              </a:spcBef>
              <a:buFontTx/>
              <a:buChar char="•"/>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MTSA’s goal is to protect US ports &amp; waterways from acts of terrorism – but it also takes into account all security issues, including piracy.</a:t>
            </a:r>
          </a:p>
          <a:p>
            <a:pPr>
              <a:spcBef>
                <a:spcPts val="0"/>
              </a:spcBef>
              <a:buFontTx/>
              <a:buChar char="•"/>
            </a:pPr>
            <a:endParaRPr lang="en-US" sz="1100" dirty="0" smtClean="0">
              <a:latin typeface="Times New Roman" pitchFamily="18" charset="0"/>
              <a:cs typeface="Times New Roman" pitchFamily="18" charset="0"/>
            </a:endParaRPr>
          </a:p>
          <a:p>
            <a:pPr eaLnBrk="1" hangingPunct="1">
              <a:spcBef>
                <a:spcPts val="0"/>
              </a:spcBef>
              <a:buFontTx/>
              <a:buChar char="•"/>
            </a:pPr>
            <a:r>
              <a:rPr lang="en-US" sz="1100" dirty="0" smtClean="0">
                <a:latin typeface="Times New Roman" pitchFamily="18" charset="0"/>
                <a:cs typeface="Times New Roman" pitchFamily="18" charset="0"/>
              </a:rPr>
              <a:t> Key industry players participated in the development of MTSA such as The American Waterways Operators, the International Chamber of Shipping, the International Council of Cruise Lines, and labor organizations.</a:t>
            </a:r>
          </a:p>
          <a:p>
            <a:pPr eaLnBrk="1" hangingPunct="1">
              <a:spcBef>
                <a:spcPts val="0"/>
              </a:spcBef>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Why is it so important to protect our ports? Because</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the US is the most active trading nation in the world accounting for 1 billion metric tons or nearly 20% of the world’s annual ocean-borne trade.</a:t>
            </a:r>
          </a:p>
          <a:p>
            <a:pPr>
              <a:spcBef>
                <a:spcPts val="0"/>
              </a:spcBef>
              <a:buFontTx/>
              <a:buChar char="•"/>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Our maritime environment is vulnerable, even a small incident could have a large economic impact.</a:t>
            </a:r>
          </a:p>
          <a:p>
            <a:pPr eaLnBrk="1" hangingPunct="1"/>
            <a:endParaRPr lang="en-US" dirty="0" smtClean="0">
              <a:latin typeface="Times New Roman" pitchFamily="18" charset="0"/>
              <a:cs typeface="Times New Roman" pitchFamily="18" charset="0"/>
            </a:endParaRPr>
          </a:p>
          <a:p>
            <a:pPr eaLnBrk="1" hangingPunct="1"/>
            <a:endParaRPr lang="en-US" dirty="0" smtClean="0">
              <a:latin typeface="Times New Roman" pitchFamily="18" charset="0"/>
              <a:cs typeface="Times New Roman" pitchFamily="18" charset="0"/>
            </a:endParaRPr>
          </a:p>
          <a:p>
            <a:pPr eaLnBrk="1" hangingPunct="1"/>
            <a:endParaRPr lang="en-US" dirty="0" smtClean="0">
              <a:cs typeface="Arial" charset="0"/>
            </a:endParaRPr>
          </a:p>
          <a:p>
            <a:endParaRPr lang="en-US" sz="1000" dirty="0" smtClean="0"/>
          </a:p>
        </p:txBody>
      </p:sp>
      <p:sp>
        <p:nvSpPr>
          <p:cNvPr id="22532" name="Slide Number Placeholder 3"/>
          <p:cNvSpPr>
            <a:spLocks noGrp="1"/>
          </p:cNvSpPr>
          <p:nvPr>
            <p:ph type="sldNum" sz="quarter" idx="5"/>
          </p:nvPr>
        </p:nvSpPr>
        <p:spPr/>
        <p:txBody>
          <a:bodyPr/>
          <a:lstStyle/>
          <a:p>
            <a:pPr defTabSz="949273">
              <a:defRPr/>
            </a:pPr>
            <a:fld id="{B80A335E-16D0-4027-9053-BF2A45EF3F22}" type="slidenum">
              <a:rPr lang="en-US" smtClean="0"/>
              <a:pPr defTabSz="949273">
                <a:defRPr/>
              </a:pPr>
              <a:t>2</a:t>
            </a:fld>
            <a:endParaRPr lang="en-US" dirty="0" smtClean="0"/>
          </a:p>
        </p:txBody>
      </p:sp>
      <p:sp>
        <p:nvSpPr>
          <p:cNvPr id="22533"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a:spcBef>
                <a:spcPts val="0"/>
              </a:spcBef>
            </a:pPr>
            <a:endParaRPr lang="en-US" sz="1100" dirty="0" smtClean="0">
              <a:latin typeface="Times New Roman" pitchFamily="18" charset="0"/>
              <a:cs typeface="Times New Roman" pitchFamily="18" charset="0"/>
            </a:endParaRPr>
          </a:p>
          <a:p>
            <a:pPr>
              <a:spcBef>
                <a:spcPts val="0"/>
              </a:spcBef>
              <a:buFont typeface="Arial" pitchFamily="34" charset="0"/>
              <a:buChar char="•"/>
            </a:pPr>
            <a:r>
              <a:rPr lang="en-US" sz="1100" dirty="0" smtClean="0">
                <a:latin typeface="Times New Roman" pitchFamily="18" charset="0"/>
                <a:cs typeface="Times New Roman" pitchFamily="18" charset="0"/>
              </a:rPr>
              <a:t> The first alert system designed and implemented by the U.S. Department of Homeland Security was called the Homeland Security Alert System (HSAS).  After</a:t>
            </a:r>
            <a:r>
              <a:rPr lang="en-US" sz="1100" baseline="0" dirty="0" smtClean="0">
                <a:latin typeface="Times New Roman" pitchFamily="18" charset="0"/>
                <a:cs typeface="Times New Roman" pitchFamily="18" charset="0"/>
              </a:rPr>
              <a:t> it had been in use for a while – lessons learned were used to create a new system for informing the public of possible terror events. </a:t>
            </a:r>
            <a:r>
              <a:rPr lang="en-US" sz="1100" dirty="0" smtClean="0">
                <a:latin typeface="Times New Roman" pitchFamily="18" charset="0"/>
                <a:cs typeface="Times New Roman" pitchFamily="18" charset="0"/>
              </a:rPr>
              <a:t>It has been changed to the National Terrorism Advisory System (NTAS). HSAS had 5 security levels denoted by</a:t>
            </a:r>
            <a:r>
              <a:rPr lang="en-US" sz="1100" baseline="0" dirty="0" smtClean="0">
                <a:latin typeface="Times New Roman" pitchFamily="18" charset="0"/>
                <a:cs typeface="Times New Roman" pitchFamily="18" charset="0"/>
              </a:rPr>
              <a:t> colors, the new NTAS has only three, more in line with the Maritime Security Levels.</a:t>
            </a:r>
            <a:endParaRPr lang="en-US" sz="1100" dirty="0" smtClean="0">
              <a:latin typeface="Times New Roman" pitchFamily="18" charset="0"/>
              <a:cs typeface="Times New Roman" pitchFamily="18" charset="0"/>
            </a:endParaRPr>
          </a:p>
          <a:p>
            <a:pPr>
              <a:spcBef>
                <a:spcPts val="0"/>
              </a:spcBef>
              <a:buFont typeface="Arial" pitchFamily="34" charset="0"/>
              <a:buChar char="•"/>
            </a:pPr>
            <a:endParaRPr lang="en-US" sz="1100" dirty="0" smtClean="0">
              <a:latin typeface="Times New Roman" pitchFamily="18" charset="0"/>
              <a:cs typeface="Times New Roman" pitchFamily="18" charset="0"/>
            </a:endParaRPr>
          </a:p>
          <a:p>
            <a:pPr>
              <a:spcBef>
                <a:spcPts val="0"/>
              </a:spcBef>
              <a:buFont typeface="Arial" pitchFamily="34" charset="0"/>
              <a:buChar char="•"/>
            </a:pPr>
            <a:r>
              <a:rPr lang="en-US" sz="1100" dirty="0" smtClean="0">
                <a:latin typeface="Times New Roman" pitchFamily="18" charset="0"/>
                <a:cs typeface="Times New Roman" pitchFamily="18" charset="0"/>
              </a:rPr>
              <a:t> The MARSEC</a:t>
            </a:r>
            <a:r>
              <a:rPr lang="en-US" sz="1100" baseline="0" dirty="0" smtClean="0">
                <a:latin typeface="Times New Roman" pitchFamily="18" charset="0"/>
                <a:cs typeface="Times New Roman" pitchFamily="18" charset="0"/>
              </a:rPr>
              <a:t> Level can be raised without affecting the National Terrorism Advisory System.</a:t>
            </a:r>
            <a:endParaRPr lang="en-US" sz="1100" dirty="0" smtClean="0">
              <a:latin typeface="Times New Roman" pitchFamily="18" charset="0"/>
              <a:cs typeface="Times New Roman" pitchFamily="18" charset="0"/>
            </a:endParaRPr>
          </a:p>
        </p:txBody>
      </p:sp>
      <p:sp>
        <p:nvSpPr>
          <p:cNvPr id="34820" name="Slide Number Placeholder 3"/>
          <p:cNvSpPr>
            <a:spLocks noGrp="1"/>
          </p:cNvSpPr>
          <p:nvPr>
            <p:ph type="sldNum" sz="quarter" idx="5"/>
          </p:nvPr>
        </p:nvSpPr>
        <p:spPr/>
        <p:txBody>
          <a:bodyPr/>
          <a:lstStyle/>
          <a:p>
            <a:pPr defTabSz="949273">
              <a:defRPr/>
            </a:pPr>
            <a:fld id="{9E504C3D-575E-427A-BA21-FB46F550603E}" type="slidenum">
              <a:rPr lang="en-US" smtClean="0"/>
              <a:pPr defTabSz="949273">
                <a:defRPr/>
              </a:pPr>
              <a:t>20</a:t>
            </a:fld>
            <a:endParaRPr lang="en-US" dirty="0" smtClean="0"/>
          </a:p>
        </p:txBody>
      </p:sp>
      <p:sp>
        <p:nvSpPr>
          <p:cNvPr id="34821"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0"/>
              </a:spcBef>
              <a:buFont typeface="Arial" pitchFamily="34" charset="0"/>
              <a:buChar char="•"/>
            </a:pPr>
            <a:r>
              <a:rPr lang="en-US" sz="1100" dirty="0" smtClean="0">
                <a:latin typeface="Times New Roman" pitchFamily="18" charset="0"/>
                <a:cs typeface="Times New Roman" pitchFamily="18" charset="0"/>
              </a:rPr>
              <a:t> The </a:t>
            </a:r>
            <a:r>
              <a:rPr lang="en-US" sz="1100" b="0" dirty="0" smtClean="0">
                <a:latin typeface="Times New Roman" pitchFamily="18" charset="0"/>
                <a:cs typeface="Times New Roman" pitchFamily="18" charset="0"/>
              </a:rPr>
              <a:t>Transportation Worker Identification Credential (or TWIC) </a:t>
            </a:r>
            <a:r>
              <a:rPr lang="en-US" sz="1100" dirty="0" smtClean="0">
                <a:latin typeface="Times New Roman" pitchFamily="18" charset="0"/>
                <a:cs typeface="Times New Roman" pitchFamily="18" charset="0"/>
              </a:rPr>
              <a:t>program is a Transportation Security Administration and </a:t>
            </a:r>
            <a:r>
              <a:rPr lang="en-US" sz="1100" dirty="0" smtClean="0">
                <a:solidFill>
                  <a:schemeClr val="tx1"/>
                </a:solidFill>
                <a:latin typeface="Times New Roman" pitchFamily="18" charset="0"/>
                <a:cs typeface="Times New Roman" pitchFamily="18" charset="0"/>
              </a:rPr>
              <a:t>U.S. Coast Guard</a:t>
            </a:r>
            <a:r>
              <a:rPr lang="en-US" sz="1100" baseline="0" dirty="0" smtClean="0">
                <a:solidFill>
                  <a:schemeClr val="tx1"/>
                </a:solidFill>
                <a:latin typeface="Times New Roman" pitchFamily="18" charset="0"/>
                <a:cs typeface="Times New Roman" pitchFamily="18" charset="0"/>
              </a:rPr>
              <a:t> </a:t>
            </a:r>
            <a:r>
              <a:rPr lang="en-US" sz="1100" dirty="0" smtClean="0">
                <a:solidFill>
                  <a:schemeClr val="tx1"/>
                </a:solidFill>
                <a:latin typeface="Times New Roman" pitchFamily="18" charset="0"/>
                <a:cs typeface="Times New Roman" pitchFamily="18" charset="0"/>
              </a:rPr>
              <a:t>initiative in the United States. The TWIC program provides a tamper-resistant biometric credential to maritime workers requiring unescorted access to secure areas of port facilities, outer continental shelf facilities, and vessels regulated under the Maritime Transportation Security Act of 2002, or MTSA, and all U.S. Coast Guard credentialed merchant mariners. Those seeking unescorted access to secure areas aboard affected vessels &amp; facilities, and all Coast Guard credentialed merchant mariners, must obtain a TWIC. The new measures were fully implemented on April 15, 2009. To obtain a TWIC, an individual must provide biographic and biometric information such as fingerprints, sit for a digital photograph and successfully pass a security threat assessment</a:t>
            </a:r>
            <a:r>
              <a:rPr lang="en-US" sz="1100" baseline="0" dirty="0" smtClean="0">
                <a:solidFill>
                  <a:schemeClr val="tx1"/>
                </a:solidFill>
                <a:latin typeface="Times New Roman" pitchFamily="18" charset="0"/>
                <a:cs typeface="Times New Roman" pitchFamily="18" charset="0"/>
              </a:rPr>
              <a:t> </a:t>
            </a:r>
            <a:r>
              <a:rPr lang="en-US" sz="1100" dirty="0" smtClean="0">
                <a:solidFill>
                  <a:schemeClr val="tx1"/>
                </a:solidFill>
                <a:latin typeface="Times New Roman" pitchFamily="18" charset="0"/>
                <a:cs typeface="Times New Roman" pitchFamily="18" charset="0"/>
              </a:rPr>
              <a:t>conducted by TSA</a:t>
            </a:r>
          </a:p>
          <a:p>
            <a:pPr>
              <a:spcBef>
                <a:spcPts val="0"/>
              </a:spcBef>
              <a:buFont typeface="Arial" pitchFamily="34" charset="0"/>
              <a:buChar char="•"/>
            </a:pPr>
            <a:endParaRPr lang="en-US" sz="1100" dirty="0" smtClean="0">
              <a:solidFill>
                <a:schemeClr val="tx1"/>
              </a:solidFill>
              <a:latin typeface="Times New Roman" pitchFamily="18" charset="0"/>
              <a:cs typeface="Times New Roman" pitchFamily="18" charset="0"/>
            </a:endParaRPr>
          </a:p>
          <a:p>
            <a:pPr>
              <a:spcBef>
                <a:spcPts val="0"/>
              </a:spcBef>
              <a:buFont typeface="Arial" pitchFamily="34" charset="0"/>
              <a:buChar char="•"/>
            </a:pPr>
            <a:r>
              <a:rPr lang="en-US" sz="1100" dirty="0" smtClean="0">
                <a:latin typeface="Times New Roman" pitchFamily="18" charset="0"/>
                <a:cs typeface="Times New Roman" pitchFamily="18" charset="0"/>
              </a:rPr>
              <a:t> The issued card contains a computer chip, known as an Integrated Circuit Chip (ICC), which stores the holders information and biometric data. The chip can be read by inserting it into a reader or holding it near a "contactless" reader. There is also a magnetic strip (similar to a credit card) and a linear barcode on the back as alternative reading methods.</a:t>
            </a:r>
          </a:p>
          <a:p>
            <a:pPr>
              <a:spcBef>
                <a:spcPts val="0"/>
              </a:spcBef>
              <a:buFont typeface="Arial" pitchFamily="34" charset="0"/>
              <a:buNone/>
            </a:pPr>
            <a:endParaRPr lang="en-US" sz="1100" dirty="0" smtClean="0">
              <a:latin typeface="Times New Roman" pitchFamily="18" charset="0"/>
              <a:cs typeface="Times New Roman" pitchFamily="18" charset="0"/>
            </a:endParaRPr>
          </a:p>
          <a:p>
            <a:pPr rtl="0">
              <a:spcBef>
                <a:spcPts val="0"/>
              </a:spcBef>
              <a:buFont typeface="Arial" pitchFamily="34" charset="0"/>
              <a:buChar char="•"/>
            </a:pPr>
            <a:r>
              <a:rPr lang="en-US" sz="1100" dirty="0" smtClean="0">
                <a:latin typeface="Times New Roman" pitchFamily="18" charset="0"/>
                <a:cs typeface="Times New Roman" pitchFamily="18" charset="0"/>
              </a:rPr>
              <a:t> While TWIC will be implemented across other transportation modes, the TWIC Final Rule, published on January 25, 2007, sets forth regulatory requirements to implement this program in the maritime mode first.</a:t>
            </a:r>
          </a:p>
          <a:p>
            <a:pPr rtl="0">
              <a:spcBef>
                <a:spcPts val="0"/>
              </a:spcBef>
              <a:buFont typeface="Arial" pitchFamily="34" charset="0"/>
              <a:buNone/>
            </a:pPr>
            <a:endParaRPr lang="en-US" sz="1100" dirty="0" smtClean="0">
              <a:latin typeface="Times New Roman" pitchFamily="18" charset="0"/>
              <a:cs typeface="Times New Roman" pitchFamily="18" charset="0"/>
            </a:endParaRPr>
          </a:p>
          <a:p>
            <a:pPr rtl="0">
              <a:spcBef>
                <a:spcPts val="0"/>
              </a:spcBef>
              <a:buFont typeface="Arial" pitchFamily="34" charset="0"/>
              <a:buChar char="•"/>
            </a:pPr>
            <a:r>
              <a:rPr lang="en-US" sz="1100" dirty="0" smtClean="0">
                <a:latin typeface="Times New Roman" pitchFamily="18" charset="0"/>
                <a:cs typeface="Times New Roman" pitchFamily="18" charset="0"/>
              </a:rPr>
              <a:t> The program's goals are:</a:t>
            </a:r>
          </a:p>
          <a:p>
            <a:pPr lvl="1" rtl="0">
              <a:spcBef>
                <a:spcPts val="0"/>
              </a:spcBef>
              <a:buFont typeface="Arial" pitchFamily="34" charset="0"/>
              <a:buChar char="•"/>
            </a:pPr>
            <a:r>
              <a:rPr lang="en-US" sz="1100" dirty="0" smtClean="0">
                <a:latin typeface="Times New Roman" pitchFamily="18" charset="0"/>
                <a:cs typeface="Times New Roman" pitchFamily="18" charset="0"/>
              </a:rPr>
              <a:t> Positively identify authorized individuals who require unescorted access to secure areas of the nation's maritime transportation system; </a:t>
            </a:r>
          </a:p>
          <a:p>
            <a:pPr lvl="1" rtl="0">
              <a:spcBef>
                <a:spcPts val="0"/>
              </a:spcBef>
              <a:buFont typeface="Arial" pitchFamily="34" charset="0"/>
              <a:buChar char="•"/>
            </a:pPr>
            <a:r>
              <a:rPr lang="en-US" sz="1100" dirty="0" smtClean="0">
                <a:latin typeface="Times New Roman" pitchFamily="18" charset="0"/>
                <a:cs typeface="Times New Roman" pitchFamily="18" charset="0"/>
              </a:rPr>
              <a:t> Determine the eligibility of an individual to be authorized unescorted access to secure areas of the maritime transportation system; </a:t>
            </a:r>
          </a:p>
          <a:p>
            <a:pPr lvl="1" rtl="0">
              <a:spcBef>
                <a:spcPts val="0"/>
              </a:spcBef>
              <a:buFont typeface="Arial" pitchFamily="34" charset="0"/>
              <a:buChar char="•"/>
            </a:pPr>
            <a:r>
              <a:rPr lang="en-US" sz="1100" dirty="0" smtClean="0">
                <a:latin typeface="Times New Roman" pitchFamily="18" charset="0"/>
                <a:cs typeface="Times New Roman" pitchFamily="18" charset="0"/>
              </a:rPr>
              <a:t> Enhance security by ensuring that unauthorized individuals are denied unescorted access to secure areas of the nation‘s maritime transportation system; and, </a:t>
            </a:r>
          </a:p>
          <a:p>
            <a:pPr lvl="1" rtl="0">
              <a:spcBef>
                <a:spcPts val="0"/>
              </a:spcBef>
              <a:buFont typeface="Arial" pitchFamily="34" charset="0"/>
              <a:buChar char="•"/>
            </a:pPr>
            <a:r>
              <a:rPr lang="en-US" sz="1100" dirty="0" smtClean="0">
                <a:latin typeface="Times New Roman" pitchFamily="18" charset="0"/>
                <a:cs typeface="Times New Roman" pitchFamily="18" charset="0"/>
              </a:rPr>
              <a:t> Identify individuals who fail to maintain their eligibility qualifications after being permitted unescorted access to secure areas of the nation's maritime transportation system and revoke the individual's permissions</a:t>
            </a:r>
          </a:p>
          <a:p>
            <a:endParaRPr lang="en-US" sz="11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ts val="0"/>
              </a:spcBef>
              <a:buFont typeface="Arial" pitchFamily="34" charset="0"/>
              <a:buChar char="•"/>
            </a:pPr>
            <a:endParaRPr lang="en-US" sz="110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aseline="0" dirty="0" smtClean="0">
                <a:latin typeface="Times New Roman" pitchFamily="18" charset="0"/>
                <a:cs typeface="Times New Roman" pitchFamily="18" charset="0"/>
              </a:rPr>
              <a:t> Anyone requiring unescorted access in a secure area within a facility or onboard a vessel must possess a valid TWIC.  If an employee needs to access only non-secure areas (for example: employee access areas or public access areas) they would not need a TWIC.</a:t>
            </a: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dirty="0" smtClean="0">
                <a:latin typeface="Times New Roman" pitchFamily="18" charset="0"/>
                <a:cs typeface="Times New Roman" pitchFamily="18" charset="0"/>
              </a:rPr>
              <a:t> Facility &amp; vessel owners/operators are</a:t>
            </a:r>
            <a:r>
              <a:rPr lang="en-US" sz="1100" baseline="0" dirty="0" smtClean="0">
                <a:latin typeface="Times New Roman" pitchFamily="18" charset="0"/>
                <a:cs typeface="Times New Roman" pitchFamily="18" charset="0"/>
              </a:rPr>
              <a:t> required to inform employees of their responsibility to possess a TWIC and describe what parts of the facility/vessel are secure areas.</a:t>
            </a: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aseline="0" dirty="0" smtClean="0">
                <a:latin typeface="Times New Roman" pitchFamily="18" charset="0"/>
                <a:cs typeface="Times New Roman" pitchFamily="18" charset="0"/>
              </a:rPr>
              <a:t> Company, vessel and facility security officers and company, vessel and facility personnel responsible for security duties are required by regulation to obtain a TWIC.</a:t>
            </a: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endParaRPr lang="en-US" sz="11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aseline="0" dirty="0" smtClean="0">
                <a:latin typeface="Times New Roman" pitchFamily="18" charset="0"/>
                <a:cs typeface="Times New Roman" pitchFamily="18" charset="0"/>
              </a:rPr>
              <a:t> Possession of a TWIC does not guarantee unescorted access to secure areas; permission must be granted by the vessel or facility owner/operator or the FSO/VSO.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imes New Roman" pitchFamily="18" charset="0"/>
              <a:cs typeface="Times New Roman" pitchFamily="18" charset="0"/>
            </a:endParaRP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latin typeface="Times New Roman" pitchFamily="18" charset="0"/>
              <a:cs typeface="Times New Roman" pitchFamily="18" charset="0"/>
            </a:endParaRPr>
          </a:p>
          <a:p>
            <a:pPr>
              <a:buFont typeface="Arial" pitchFamily="34" charset="0"/>
              <a:buChar char="•"/>
            </a:pPr>
            <a:r>
              <a:rPr lang="en-US" baseline="0" dirty="0" smtClean="0">
                <a:latin typeface="Times New Roman" pitchFamily="18" charset="0"/>
                <a:cs typeface="Times New Roman" pitchFamily="18" charset="0"/>
              </a:rPr>
              <a:t> A lawful permanent resident and other non-U.S. citizens as per 49 CFR 1572.105</a:t>
            </a:r>
          </a:p>
          <a:p>
            <a:pPr>
              <a:buFont typeface="Arial" pitchFamily="34" charset="0"/>
              <a:buChar char="•"/>
            </a:pPr>
            <a:endParaRPr lang="en-US" baseline="0" dirty="0" smtClean="0">
              <a:latin typeface="Times New Roman" pitchFamily="18" charset="0"/>
              <a:cs typeface="Times New Roman" pitchFamily="18" charset="0"/>
            </a:endParaRPr>
          </a:p>
          <a:p>
            <a:pPr>
              <a:buFont typeface="Arial" pitchFamily="34" charset="0"/>
              <a:buChar char="•"/>
            </a:pPr>
            <a:r>
              <a:rPr lang="en-US" baseline="0" dirty="0" smtClean="0">
                <a:latin typeface="Times New Roman" pitchFamily="18" charset="0"/>
                <a:cs typeface="Times New Roman" pitchFamily="18" charset="0"/>
              </a:rPr>
              <a:t> Any individual who is wanted for any crime, under indictment for one of the disqualifying felonies listed in 49 CFR 1572.103 or has been incarcerated for those disqualifying felonies within prescribed time periods will be disqualified from obtaining a TWIC.</a:t>
            </a:r>
          </a:p>
          <a:p>
            <a:pPr>
              <a:buFont typeface="Arial" pitchFamily="34" charset="0"/>
              <a:buNone/>
            </a:pPr>
            <a:endParaRPr lang="en-US" baseline="0" dirty="0" smtClean="0">
              <a:latin typeface="Times New Roman" pitchFamily="18" charset="0"/>
              <a:cs typeface="Times New Roman" pitchFamily="18" charset="0"/>
            </a:endParaRPr>
          </a:p>
          <a:p>
            <a:pPr>
              <a:buFont typeface="Arial" pitchFamily="34" charset="0"/>
              <a:buChar char="•"/>
            </a:pPr>
            <a:r>
              <a:rPr lang="en-US" baseline="0" dirty="0" smtClean="0">
                <a:latin typeface="Times New Roman" pitchFamily="18" charset="0"/>
                <a:cs typeface="Times New Roman" pitchFamily="18" charset="0"/>
              </a:rPr>
              <a:t> Any individual who is identified as having a connection to terrorist activity is considered to be a security threat and will be denied a TWIC.</a:t>
            </a:r>
          </a:p>
          <a:p>
            <a:pPr>
              <a:buFont typeface="Arial" pitchFamily="34" charset="0"/>
              <a:buNone/>
            </a:pPr>
            <a:endParaRPr lang="en-US" baseline="0" dirty="0" smtClean="0">
              <a:latin typeface="Times New Roman" pitchFamily="18" charset="0"/>
              <a:cs typeface="Times New Roman" pitchFamily="18" charset="0"/>
            </a:endParaRPr>
          </a:p>
          <a:p>
            <a:pPr>
              <a:buFont typeface="Arial" pitchFamily="34" charset="0"/>
              <a:buNone/>
            </a:pPr>
            <a:r>
              <a:rPr lang="en-US" baseline="0" dirty="0" smtClean="0">
                <a:latin typeface="Times New Roman" pitchFamily="18" charset="0"/>
                <a:cs typeface="Times New Roman" pitchFamily="18" charset="0"/>
              </a:rPr>
              <a:t>[Navigation and Vessel Inspection Circular (NVIC) 03-07]</a:t>
            </a:r>
          </a:p>
          <a:p>
            <a:pPr>
              <a:buFont typeface="Arial" pitchFamily="34" charset="0"/>
              <a:buChar char="•"/>
            </a:pPr>
            <a:endParaRPr lang="en-US" baseline="0" dirty="0" smtClean="0"/>
          </a:p>
          <a:p>
            <a:pPr>
              <a:buFont typeface="Arial" pitchFamily="34" charset="0"/>
              <a:buChar char="•"/>
            </a:pP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buFont typeface="Arial" pitchFamily="34" charset="0"/>
              <a:buChar char="•"/>
            </a:pPr>
            <a:endParaRPr lang="en-US" sz="1100" dirty="0" smtClean="0">
              <a:latin typeface="Times New Roman" pitchFamily="18" charset="0"/>
              <a:cs typeface="Times New Roman" pitchFamily="18" charset="0"/>
            </a:endParaRPr>
          </a:p>
          <a:p>
            <a:pPr>
              <a:spcBef>
                <a:spcPts val="0"/>
              </a:spcBef>
              <a:buFont typeface="Arial" pitchFamily="34" charset="0"/>
              <a:buChar char="•"/>
            </a:pPr>
            <a:r>
              <a:rPr lang="en-US" sz="1100" dirty="0" smtClean="0">
                <a:latin typeface="Times New Roman" pitchFamily="18" charset="0"/>
                <a:cs typeface="Times New Roman" pitchFamily="18" charset="0"/>
              </a:rPr>
              <a:t> The enrollment process consists of 5 components: pre-enrollment (optional), enrollment, fee collection, security threat assessment</a:t>
            </a:r>
            <a:r>
              <a:rPr lang="en-US" sz="1100" baseline="0" dirty="0" smtClean="0">
                <a:latin typeface="Times New Roman" pitchFamily="18" charset="0"/>
                <a:cs typeface="Times New Roman" pitchFamily="18" charset="0"/>
              </a:rPr>
              <a:t> &amp; notification of the results and issuance of the TWIC to the applicant. </a:t>
            </a:r>
          </a:p>
          <a:p>
            <a:pPr>
              <a:spcBef>
                <a:spcPts val="0"/>
              </a:spcBef>
              <a:buFont typeface="Arial" pitchFamily="34" charset="0"/>
              <a:buChar char="•"/>
            </a:pPr>
            <a:endParaRPr lang="en-US" sz="1100" baseline="0" dirty="0" smtClean="0">
              <a:latin typeface="Times New Roman" pitchFamily="18" charset="0"/>
              <a:cs typeface="Times New Roman" pitchFamily="18" charset="0"/>
            </a:endParaRPr>
          </a:p>
          <a:p>
            <a:pPr>
              <a:spcBef>
                <a:spcPts val="0"/>
              </a:spcBef>
              <a:buFont typeface="Arial" pitchFamily="34" charset="0"/>
              <a:buChar char="•"/>
            </a:pPr>
            <a:r>
              <a:rPr lang="en-US" sz="1100" baseline="0" dirty="0" smtClean="0">
                <a:latin typeface="Times New Roman" pitchFamily="18" charset="0"/>
                <a:cs typeface="Times New Roman" pitchFamily="18" charset="0"/>
              </a:rPr>
              <a:t> The time from enrollment to credential availability is expected to take approximately 30 days, not including potential appeal or waiver processing. </a:t>
            </a:r>
          </a:p>
          <a:p>
            <a:pPr>
              <a:spcBef>
                <a:spcPts val="0"/>
              </a:spcBef>
              <a:buFont typeface="Arial" pitchFamily="34" charset="0"/>
              <a:buChar char="•"/>
            </a:pPr>
            <a:endParaRPr lang="en-US" sz="1100" baseline="0" dirty="0" smtClean="0">
              <a:latin typeface="Times New Roman" pitchFamily="18" charset="0"/>
              <a:cs typeface="Times New Roman" pitchFamily="18" charset="0"/>
            </a:endParaRPr>
          </a:p>
          <a:p>
            <a:pPr>
              <a:spcBef>
                <a:spcPts val="0"/>
              </a:spcBef>
              <a:buFont typeface="Arial" pitchFamily="34" charset="0"/>
              <a:buChar char="•"/>
            </a:pPr>
            <a:r>
              <a:rPr lang="en-US" sz="1100" baseline="0" dirty="0" smtClean="0">
                <a:latin typeface="Times New Roman" pitchFamily="18" charset="0"/>
                <a:cs typeface="Times New Roman" pitchFamily="18" charset="0"/>
              </a:rPr>
              <a:t> A visit to an enrollment center is required so the applicant can provide biometric information and a complete set of fingerprints.</a:t>
            </a:r>
          </a:p>
          <a:p>
            <a:pPr>
              <a:spcBef>
                <a:spcPts val="0"/>
              </a:spcBef>
              <a:buFont typeface="Arial" pitchFamily="34" charset="0"/>
              <a:buChar char="•"/>
            </a:pPr>
            <a:endParaRPr lang="en-US" sz="1100" baseline="0" dirty="0" smtClean="0">
              <a:latin typeface="Times New Roman" pitchFamily="18" charset="0"/>
              <a:cs typeface="Times New Roman" pitchFamily="18" charset="0"/>
            </a:endParaRPr>
          </a:p>
          <a:p>
            <a:pPr>
              <a:spcBef>
                <a:spcPts val="0"/>
              </a:spcBef>
              <a:buFont typeface="Arial" pitchFamily="34" charset="0"/>
              <a:buChar char="•"/>
            </a:pPr>
            <a:r>
              <a:rPr lang="en-US" sz="1100" baseline="0" dirty="0" smtClean="0">
                <a:latin typeface="Times New Roman" pitchFamily="18" charset="0"/>
                <a:cs typeface="Times New Roman" pitchFamily="18" charset="0"/>
              </a:rPr>
              <a:t> TSA conducts a security threat assessment on all applicants consisting of: a fingerprint based criminal history records check; an intelligence-related check to identify potential ties to terrorism; and immigration status.</a:t>
            </a:r>
          </a:p>
          <a:p>
            <a:pPr>
              <a:spcBef>
                <a:spcPts val="0"/>
              </a:spcBef>
              <a:buFont typeface="Arial" pitchFamily="34" charset="0"/>
              <a:buChar char="•"/>
            </a:pPr>
            <a:endParaRPr lang="en-US" sz="1100" dirty="0" smtClean="0">
              <a:latin typeface="Times New Roman" pitchFamily="18" charset="0"/>
              <a:cs typeface="Times New Roman" pitchFamily="18" charset="0"/>
            </a:endParaRPr>
          </a:p>
          <a:p>
            <a:pPr>
              <a:spcBef>
                <a:spcPts val="0"/>
              </a:spcBef>
              <a:buFont typeface="Arial" pitchFamily="34" charset="0"/>
              <a:buChar char="•"/>
            </a:pPr>
            <a:r>
              <a:rPr lang="en-US" sz="1100" dirty="0" smtClean="0">
                <a:latin typeface="Times New Roman" pitchFamily="18" charset="0"/>
                <a:cs typeface="Times New Roman" pitchFamily="18" charset="0"/>
              </a:rPr>
              <a:t> A list of enrollment centers may be found online.</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Security is everyone’s job.  The Coast Guard expects that everyone who works on a MTSA regulated vessel or facility do their share by cooperating</a:t>
            </a:r>
            <a:r>
              <a:rPr lang="en-US" baseline="0" dirty="0" smtClean="0"/>
              <a:t> with established security procedures, reporting suspicious behavior, and helping to identify threats and vulnerabilities.</a:t>
            </a:r>
          </a:p>
          <a:p>
            <a:pPr>
              <a:buFont typeface="Arial" pitchFamily="34" charset="0"/>
              <a:buChar char="•"/>
            </a:pPr>
            <a:endParaRPr lang="en-US" baseline="0" dirty="0" smtClean="0"/>
          </a:p>
          <a:p>
            <a:pPr>
              <a:buFont typeface="Arial" pitchFamily="34" charset="0"/>
              <a:buChar char="•"/>
            </a:pPr>
            <a:r>
              <a:rPr lang="en-US" baseline="0" dirty="0" smtClean="0"/>
              <a:t>TWIC procedures are an important part of a vessel or facility’s security program.  If you have questions about the program contact the vessel or facility security officer.</a:t>
            </a:r>
          </a:p>
          <a:p>
            <a:pPr>
              <a:buFont typeface="Arial" pitchFamily="34" charset="0"/>
              <a:buChar char="•"/>
            </a:pPr>
            <a:endParaRPr lang="en-US" baseline="0" dirty="0" smtClean="0"/>
          </a:p>
          <a:p>
            <a:pPr>
              <a:buFont typeface="Arial" pitchFamily="34" charset="0"/>
              <a:buChar char="•"/>
            </a:pPr>
            <a:r>
              <a:rPr lang="en-US" baseline="0" dirty="0" smtClean="0"/>
              <a:t>Promptly report suspicious behavior, dangerous substances or devices, or suspected damage to security equipment to facility or vessel security personnel.</a:t>
            </a:r>
          </a:p>
          <a:p>
            <a:pPr>
              <a:buFont typeface="Arial" pitchFamily="34" charset="0"/>
              <a:buChar char="•"/>
            </a:pP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Times New Roman" pitchFamily="18" charset="0"/>
                <a:cs typeface="Times New Roman" pitchFamily="18" charset="0"/>
              </a:rPr>
              <a:t> America's Waterway Watch is a public outreach program encouraging participants to simply report suspicious activity to the Coast Guard and/or other law enforcement agencies. Unlike some Neighborhood Watch programs, for example, you are not formally joining an organization -- there are no meetings, membership cards or membership requirements -- and you do not become an agent of the Coast Guard or any other law enforcement agency.</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If you are a tow boat operator, a recreational boater, a marina operator, or otherwise live, work or engage in recreational activity around America's waterways, the United States Coast Guard wants your help in keeping these areas safe and secure. You can do this by participating in its America's Waterway Watch (AWW) program, a nationwide initiative similar to the well known and successful Neighborhood Watch program that asks community members to report suspicious activities to local law enforcement agencies.</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As a person who spends time on or near the water, you already know what is normal and what is not, and you are well suited to notice suspicious activities -- activities possibly indicating threats to our nation's homeland security. As participant in America's Waterway Watch, we urge you to adopt a heightened sense of awareness toward unusual events or individuals you may encounter in or around ports, docks, marinas, riversides, beaches, or waterfront communities.</a:t>
            </a:r>
          </a:p>
          <a:p>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Times New Roman" pitchFamily="18" charset="0"/>
              <a:cs typeface="Times New Roman" pitchFamily="18" charset="0"/>
            </a:endParaRPr>
          </a:p>
          <a:p>
            <a:endParaRPr lang="en-US"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Times New Roman" pitchFamily="18" charset="0"/>
              <a:cs typeface="Times New Roman" pitchFamily="18" charset="0"/>
            </a:endParaRPr>
          </a:p>
          <a:p>
            <a:endParaRPr lang="en-US"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Times New Roman" pitchFamily="18" charset="0"/>
              <a:cs typeface="Times New Roman" pitchFamily="18" charset="0"/>
            </a:endParaRPr>
          </a:p>
          <a:p>
            <a:endParaRPr lang="en-US"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dirty="0" smtClean="0">
                <a:latin typeface="Times New Roman" pitchFamily="18" charset="0"/>
                <a:cs typeface="Times New Roman" pitchFamily="18" charset="0"/>
              </a:rPr>
              <a:t> The “See Something, Say Something Act of 2011” is</a:t>
            </a:r>
            <a:r>
              <a:rPr lang="en-US" sz="1100" baseline="0" dirty="0" smtClean="0">
                <a:latin typeface="Times New Roman" pitchFamily="18" charset="0"/>
                <a:cs typeface="Times New Roman" pitchFamily="18" charset="0"/>
              </a:rPr>
              <a:t> a</a:t>
            </a:r>
            <a:r>
              <a:rPr lang="en-US" sz="1100" dirty="0" smtClean="0">
                <a:latin typeface="Times New Roman" pitchFamily="18" charset="0"/>
                <a:cs typeface="Times New Roman" pitchFamily="18" charset="0"/>
              </a:rPr>
              <a:t> bill that amends the Homeland Security Act of 2002,</a:t>
            </a:r>
            <a:r>
              <a:rPr lang="en-US" sz="1100" baseline="0" dirty="0" smtClean="0">
                <a:latin typeface="Times New Roman" pitchFamily="18" charset="0"/>
                <a:cs typeface="Times New Roman" pitchFamily="18" charset="0"/>
              </a:rPr>
              <a:t> which </a:t>
            </a:r>
            <a:r>
              <a:rPr lang="en-US" sz="1100" dirty="0" smtClean="0">
                <a:latin typeface="Times New Roman" pitchFamily="18" charset="0"/>
                <a:cs typeface="Times New Roman" pitchFamily="18" charset="0"/>
              </a:rPr>
              <a:t>provides immunity for reports of suspected terrorist activity or suspicious behavior and response.</a:t>
            </a:r>
          </a:p>
          <a:p>
            <a:endParaRPr lang="en-US"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421CF39-760A-428B-AE76-E7032A75F344}"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a:buFontTx/>
              <a:buNone/>
            </a:pPr>
            <a:endParaRPr lang="en-US" sz="1100" dirty="0" smtClean="0">
              <a:latin typeface="Times New Roman" pitchFamily="18" charset="0"/>
              <a:cs typeface="Times New Roman" pitchFamily="18" charset="0"/>
            </a:endParaRPr>
          </a:p>
          <a:p>
            <a:pPr>
              <a:buFontTx/>
              <a:buChar char="•"/>
            </a:pPr>
            <a:r>
              <a:rPr lang="en-US" sz="1100" dirty="0" smtClean="0">
                <a:latin typeface="Times New Roman" pitchFamily="18" charset="0"/>
                <a:cs typeface="Times New Roman" pitchFamily="18" charset="0"/>
              </a:rPr>
              <a:t> MTSA was enacted to prevent a Maritime Transportation Security Incident (TSI) and is defined as any incident that falls within the 4 categories listed on the slide.</a:t>
            </a:r>
          </a:p>
          <a:p>
            <a:pPr>
              <a:buFontTx/>
              <a:buChar char="•"/>
            </a:pPr>
            <a:endParaRPr lang="en-US" sz="1100" dirty="0" smtClean="0">
              <a:latin typeface="Times New Roman" pitchFamily="18" charset="0"/>
              <a:cs typeface="Times New Roman" pitchFamily="18" charset="0"/>
            </a:endParaRPr>
          </a:p>
          <a:p>
            <a:pPr>
              <a:buFontTx/>
              <a:buChar char="•"/>
            </a:pPr>
            <a:r>
              <a:rPr lang="en-US" sz="1100" dirty="0" smtClean="0">
                <a:latin typeface="Times New Roman" pitchFamily="18" charset="0"/>
                <a:cs typeface="Times New Roman" pitchFamily="18" charset="0"/>
              </a:rPr>
              <a:t> In the maritime domain, preventing incidents has been a core mission of the CG for a long time. MTSA emphasized the Coast Guard’s security-specific mission and gave it broad authorities for MTSA</a:t>
            </a:r>
            <a:r>
              <a:rPr lang="en-US" sz="1100" baseline="0" dirty="0" smtClean="0">
                <a:latin typeface="Times New Roman" pitchFamily="18" charset="0"/>
                <a:cs typeface="Times New Roman" pitchFamily="18" charset="0"/>
              </a:rPr>
              <a:t> implementation in the maritime arena</a:t>
            </a:r>
            <a:r>
              <a:rPr lang="en-US" sz="1100" dirty="0" smtClean="0">
                <a:latin typeface="Times New Roman" pitchFamily="18" charset="0"/>
                <a:cs typeface="Times New Roman" pitchFamily="18" charset="0"/>
              </a:rPr>
              <a:t>.</a:t>
            </a:r>
          </a:p>
          <a:p>
            <a:pPr>
              <a:buFontTx/>
              <a:buChar char="•"/>
            </a:pPr>
            <a:endParaRPr lang="en-US" sz="1100" dirty="0" smtClean="0">
              <a:latin typeface="Times New Roman" pitchFamily="18" charset="0"/>
              <a:cs typeface="Times New Roman" pitchFamily="18" charset="0"/>
            </a:endParaRPr>
          </a:p>
          <a:p>
            <a:pPr>
              <a:buFontTx/>
              <a:buChar char="•"/>
            </a:pPr>
            <a:r>
              <a:rPr lang="en-US" sz="1100" dirty="0" smtClean="0">
                <a:latin typeface="Times New Roman" pitchFamily="18" charset="0"/>
                <a:cs typeface="Times New Roman" pitchFamily="18" charset="0"/>
              </a:rPr>
              <a:t> While the CG is uniquely positioned to carry out those responsibilities, no one agency can do it all.  </a:t>
            </a:r>
          </a:p>
          <a:p>
            <a:pPr>
              <a:buFontTx/>
              <a:buChar char="•"/>
            </a:pPr>
            <a:endParaRPr lang="en-US" sz="1100" dirty="0" smtClean="0">
              <a:latin typeface="Times New Roman" pitchFamily="18" charset="0"/>
              <a:cs typeface="Times New Roman" pitchFamily="18" charset="0"/>
            </a:endParaRPr>
          </a:p>
          <a:p>
            <a:pPr>
              <a:buFontTx/>
              <a:buChar char="•"/>
            </a:pPr>
            <a:r>
              <a:rPr lang="en-US" sz="1100" dirty="0" smtClean="0">
                <a:latin typeface="Times New Roman" pitchFamily="18" charset="0"/>
                <a:cs typeface="Times New Roman" pitchFamily="18" charset="0"/>
              </a:rPr>
              <a:t> Maritime security is an all-hands evolution requiring coordination and partnerships.  The Coast Guard initiated productive, collaborative relationships among Federal, state and local agencies as well as with maritime industry to develop the security culture that provides appropriate protection yet facilitates commerce. </a:t>
            </a:r>
          </a:p>
          <a:p>
            <a:pPr>
              <a:buFontTx/>
              <a:buChar char="•"/>
            </a:pPr>
            <a:endParaRPr lang="en-US" sz="1100" dirty="0" smtClean="0">
              <a:latin typeface="Times New Roman" pitchFamily="18" charset="0"/>
              <a:cs typeface="Times New Roman" pitchFamily="18" charset="0"/>
            </a:endParaRPr>
          </a:p>
          <a:p>
            <a:pPr>
              <a:buFontTx/>
              <a:buChar char="•"/>
            </a:pPr>
            <a:r>
              <a:rPr lang="en-US" sz="1100" dirty="0" smtClean="0">
                <a:latin typeface="Times New Roman" pitchFamily="18" charset="0"/>
                <a:cs typeface="Times New Roman" pitchFamily="18" charset="0"/>
              </a:rPr>
              <a:t> Finally, MTSA cannot be successful unless it meshes with International Ship and Port Facility Security Code (ISPS) because trading vessels sail to ports all over the world.</a:t>
            </a:r>
          </a:p>
          <a:p>
            <a:endParaRPr lang="en-US" dirty="0" smtClean="0">
              <a:cs typeface="Arial" charset="0"/>
            </a:endParaRPr>
          </a:p>
          <a:p>
            <a:endParaRPr lang="en-US" dirty="0" smtClean="0">
              <a:cs typeface="Arial" charset="0"/>
            </a:endParaRPr>
          </a:p>
          <a:p>
            <a:endParaRPr lang="en-US" dirty="0" smtClean="0"/>
          </a:p>
        </p:txBody>
      </p:sp>
      <p:sp>
        <p:nvSpPr>
          <p:cNvPr id="23556" name="Slide Number Placeholder 3"/>
          <p:cNvSpPr>
            <a:spLocks noGrp="1"/>
          </p:cNvSpPr>
          <p:nvPr>
            <p:ph type="sldNum" sz="quarter" idx="5"/>
          </p:nvPr>
        </p:nvSpPr>
        <p:spPr/>
        <p:txBody>
          <a:bodyPr/>
          <a:lstStyle/>
          <a:p>
            <a:pPr defTabSz="949273">
              <a:defRPr/>
            </a:pPr>
            <a:fld id="{808E8EDB-6319-4472-8E56-EEB7EA6961D5}" type="slidenum">
              <a:rPr lang="en-US" smtClean="0"/>
              <a:pPr defTabSz="949273">
                <a:defRPr/>
              </a:pPr>
              <a:t>3</a:t>
            </a:fld>
            <a:endParaRPr lang="en-US" dirty="0" smtClean="0"/>
          </a:p>
        </p:txBody>
      </p:sp>
      <p:sp>
        <p:nvSpPr>
          <p:cNvPr id="23557"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a:spcBef>
                <a:spcPts val="0"/>
              </a:spcBef>
              <a:buFontTx/>
              <a:buChar char="•"/>
            </a:pPr>
            <a:r>
              <a:rPr lang="en-US" sz="1100" dirty="0" smtClean="0">
                <a:latin typeface="Times New Roman" pitchFamily="18" charset="0"/>
                <a:cs typeface="Times New Roman" pitchFamily="18" charset="0"/>
              </a:rPr>
              <a:t> In 2011 the US had a total of $4.8 trillion dollars in imports &amp; exports of goods and services. Ports are transfer hubs for this trade. </a:t>
            </a:r>
          </a:p>
          <a:p>
            <a:pPr>
              <a:spcBef>
                <a:spcPts val="0"/>
              </a:spcBef>
              <a:buFontTx/>
              <a:buChar char="•"/>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There is such diversity among ports – not just whether they are small or large but the types of activities that occur there. The same is true of vessels – they run the gamut. </a:t>
            </a:r>
          </a:p>
          <a:p>
            <a:pPr>
              <a:spcBef>
                <a:spcPts val="0"/>
              </a:spcBef>
              <a:buFontTx/>
              <a:buChar char="•"/>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The Coast Guard must also take other waterfront dependent activities &amp; structures into consideration, which have their own challenges. To name a few:</a:t>
            </a:r>
          </a:p>
          <a:p>
            <a:pPr lvl="1">
              <a:spcBef>
                <a:spcPts val="0"/>
              </a:spcBef>
              <a:buFontTx/>
              <a:buChar char="•"/>
            </a:pPr>
            <a:endParaRPr lang="en-US" sz="1100" dirty="0" smtClean="0">
              <a:latin typeface="Times New Roman" pitchFamily="18" charset="0"/>
              <a:cs typeface="Times New Roman" pitchFamily="18" charset="0"/>
            </a:endParaRPr>
          </a:p>
          <a:p>
            <a:pPr lvl="1">
              <a:spcBef>
                <a:spcPts val="0"/>
              </a:spcBef>
              <a:buFontTx/>
              <a:buChar char="•"/>
            </a:pPr>
            <a:r>
              <a:rPr lang="en-US" sz="1100" dirty="0" smtClean="0">
                <a:latin typeface="Times New Roman" pitchFamily="18" charset="0"/>
                <a:cs typeface="Times New Roman" pitchFamily="18" charset="0"/>
              </a:rPr>
              <a:t> Parks and marinas</a:t>
            </a:r>
          </a:p>
          <a:p>
            <a:pPr lvl="1">
              <a:spcBef>
                <a:spcPts val="0"/>
              </a:spcBef>
              <a:buFontTx/>
              <a:buChar char="•"/>
            </a:pPr>
            <a:r>
              <a:rPr lang="en-US" sz="1100" baseline="0" dirty="0" smtClean="0">
                <a:latin typeface="Times New Roman" pitchFamily="18" charset="0"/>
                <a:cs typeface="Times New Roman" pitchFamily="18" charset="0"/>
              </a:rPr>
              <a:t> Recreational boating</a:t>
            </a:r>
          </a:p>
          <a:p>
            <a:pPr lvl="1">
              <a:spcBef>
                <a:spcPts val="0"/>
              </a:spcBef>
              <a:buFontTx/>
              <a:buChar char="•"/>
            </a:pPr>
            <a:r>
              <a:rPr lang="en-US" sz="1100" baseline="0" dirty="0" smtClean="0">
                <a:latin typeface="Times New Roman" pitchFamily="18" charset="0"/>
                <a:cs typeface="Times New Roman" pitchFamily="18" charset="0"/>
              </a:rPr>
              <a:t> Other commercial vessels (passenger and fishing)</a:t>
            </a:r>
            <a:endParaRPr lang="en-US" sz="1100" dirty="0" smtClean="0">
              <a:latin typeface="Times New Roman" pitchFamily="18" charset="0"/>
              <a:cs typeface="Times New Roman" pitchFamily="18" charset="0"/>
            </a:endParaRPr>
          </a:p>
          <a:p>
            <a:pPr lvl="1">
              <a:spcBef>
                <a:spcPts val="0"/>
              </a:spcBef>
              <a:buFontTx/>
              <a:buChar char="•"/>
            </a:pPr>
            <a:r>
              <a:rPr lang="en-US" sz="1100" dirty="0" smtClean="0">
                <a:latin typeface="Times New Roman" pitchFamily="18" charset="0"/>
                <a:cs typeface="Times New Roman" pitchFamily="18" charset="0"/>
              </a:rPr>
              <a:t> Residential areas</a:t>
            </a:r>
          </a:p>
          <a:p>
            <a:pPr lvl="1">
              <a:spcBef>
                <a:spcPts val="0"/>
              </a:spcBef>
              <a:buFontTx/>
              <a:buChar char="•"/>
            </a:pPr>
            <a:r>
              <a:rPr lang="en-US" sz="1100" dirty="0" smtClean="0">
                <a:latin typeface="Times New Roman" pitchFamily="18" charset="0"/>
                <a:cs typeface="Times New Roman" pitchFamily="18" charset="0"/>
              </a:rPr>
              <a:t> Tourist</a:t>
            </a:r>
            <a:r>
              <a:rPr lang="en-US" sz="1100" baseline="0" dirty="0" smtClean="0">
                <a:latin typeface="Times New Roman" pitchFamily="18" charset="0"/>
                <a:cs typeface="Times New Roman" pitchFamily="18" charset="0"/>
              </a:rPr>
              <a:t> attractions</a:t>
            </a:r>
          </a:p>
          <a:p>
            <a:pPr lvl="1">
              <a:spcBef>
                <a:spcPts val="0"/>
              </a:spcBef>
              <a:buFontTx/>
              <a:buChar char="•"/>
            </a:pPr>
            <a:r>
              <a:rPr lang="en-US" sz="1100" baseline="0" dirty="0" smtClean="0">
                <a:latin typeface="Times New Roman" pitchFamily="18" charset="0"/>
                <a:cs typeface="Times New Roman" pitchFamily="18" charset="0"/>
              </a:rPr>
              <a:t> Railroads</a:t>
            </a:r>
          </a:p>
          <a:p>
            <a:pPr lvl="1">
              <a:spcBef>
                <a:spcPts val="0"/>
              </a:spcBef>
              <a:buFontTx/>
              <a:buChar char="•"/>
            </a:pPr>
            <a:r>
              <a:rPr lang="en-US" sz="1100" baseline="0" dirty="0" smtClean="0">
                <a:latin typeface="Times New Roman" pitchFamily="18" charset="0"/>
                <a:cs typeface="Times New Roman" pitchFamily="18" charset="0"/>
              </a:rPr>
              <a:t> Bridges</a:t>
            </a:r>
          </a:p>
          <a:p>
            <a:pPr lvl="1">
              <a:spcBef>
                <a:spcPts val="0"/>
              </a:spcBef>
              <a:buFontTx/>
              <a:buChar char="•"/>
            </a:pPr>
            <a:r>
              <a:rPr lang="en-US" sz="1100" baseline="0" dirty="0" smtClean="0">
                <a:latin typeface="Times New Roman" pitchFamily="18" charset="0"/>
                <a:cs typeface="Times New Roman" pitchFamily="18" charset="0"/>
              </a:rPr>
              <a:t> Tunnels</a:t>
            </a:r>
            <a:endParaRPr lang="en-US" sz="1100" dirty="0" smtClean="0">
              <a:latin typeface="Times New Roman" pitchFamily="18" charset="0"/>
              <a:cs typeface="Times New Roman" pitchFamily="18" charset="0"/>
            </a:endParaRPr>
          </a:p>
          <a:p>
            <a:pPr>
              <a:spcBef>
                <a:spcPts val="0"/>
              </a:spcBef>
              <a:buFontTx/>
              <a:buNone/>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The Coast Guard must apply the regulations in such a way as to maintain an appropriate balance between security and the</a:t>
            </a:r>
            <a:r>
              <a:rPr lang="en-US" sz="1100" baseline="0" dirty="0" smtClean="0">
                <a:latin typeface="Times New Roman" pitchFamily="18" charset="0"/>
                <a:cs typeface="Times New Roman" pitchFamily="18" charset="0"/>
              </a:rPr>
              <a:t> facilitation of commerce.</a:t>
            </a:r>
            <a:endParaRPr lang="en-US" sz="1100" dirty="0" smtClean="0">
              <a:latin typeface="Times New Roman" pitchFamily="18" charset="0"/>
              <a:cs typeface="Times New Roman" pitchFamily="18" charset="0"/>
            </a:endParaRPr>
          </a:p>
          <a:p>
            <a:pPr>
              <a:buFontTx/>
              <a:buChar char="•"/>
            </a:pPr>
            <a:endParaRPr lang="en-US" dirty="0" smtClean="0">
              <a:cs typeface="Arial" charset="0"/>
            </a:endParaRPr>
          </a:p>
          <a:p>
            <a:pPr lvl="1"/>
            <a:endParaRPr lang="en-US" dirty="0" smtClean="0">
              <a:cs typeface="Arial" charset="0"/>
            </a:endParaRPr>
          </a:p>
          <a:p>
            <a:pPr lvl="1">
              <a:buFontTx/>
              <a:buNone/>
            </a:pPr>
            <a:endParaRPr lang="en-US" dirty="0" smtClean="0"/>
          </a:p>
        </p:txBody>
      </p:sp>
      <p:sp>
        <p:nvSpPr>
          <p:cNvPr id="24580" name="Slide Number Placeholder 3"/>
          <p:cNvSpPr>
            <a:spLocks noGrp="1"/>
          </p:cNvSpPr>
          <p:nvPr>
            <p:ph type="sldNum" sz="quarter" idx="5"/>
          </p:nvPr>
        </p:nvSpPr>
        <p:spPr/>
        <p:txBody>
          <a:bodyPr/>
          <a:lstStyle/>
          <a:p>
            <a:pPr defTabSz="949273">
              <a:defRPr/>
            </a:pPr>
            <a:fld id="{683B1560-4EC8-4992-8F01-E7DBB5E7E2B6}" type="slidenum">
              <a:rPr lang="en-US" smtClean="0"/>
              <a:pPr defTabSz="949273">
                <a:defRPr/>
              </a:pPr>
              <a:t>4</a:t>
            </a:fld>
            <a:endParaRPr lang="en-US" dirty="0" smtClean="0"/>
          </a:p>
        </p:txBody>
      </p:sp>
      <p:sp>
        <p:nvSpPr>
          <p:cNvPr id="24581"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a:spcBef>
                <a:spcPts val="0"/>
              </a:spcBef>
              <a:buFontTx/>
              <a:buChar char="•"/>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Listed on the slide</a:t>
            </a:r>
            <a:r>
              <a:rPr lang="en-US" sz="1100" baseline="0" dirty="0" smtClean="0">
                <a:latin typeface="Times New Roman" pitchFamily="18" charset="0"/>
                <a:cs typeface="Times New Roman" pitchFamily="18" charset="0"/>
              </a:rPr>
              <a:t> are the parts of the Maritime Transportation Security Act. </a:t>
            </a:r>
          </a:p>
          <a:p>
            <a:pPr>
              <a:spcBef>
                <a:spcPts val="0"/>
              </a:spcBef>
              <a:buFontTx/>
              <a:buChar char="•"/>
            </a:pPr>
            <a:endParaRPr lang="en-US" sz="1100" baseline="0" dirty="0" smtClean="0">
              <a:latin typeface="Times New Roman" pitchFamily="18" charset="0"/>
              <a:cs typeface="Times New Roman" pitchFamily="18" charset="0"/>
            </a:endParaRPr>
          </a:p>
          <a:p>
            <a:pPr>
              <a:spcBef>
                <a:spcPts val="0"/>
              </a:spcBef>
              <a:buFontTx/>
              <a:buChar char="•"/>
            </a:pP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The cornerstone of MTSA is the security plan and contained in MTSA is guidance for vessels, facilities and OCS facilities.</a:t>
            </a:r>
          </a:p>
          <a:p>
            <a:pPr>
              <a:spcBef>
                <a:spcPts val="0"/>
              </a:spcBef>
              <a:buFontTx/>
              <a:buChar char="•"/>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33 CFR 101 – Maritime Security</a:t>
            </a:r>
            <a:r>
              <a:rPr lang="en-US" sz="1100" baseline="0" dirty="0" smtClean="0">
                <a:latin typeface="Times New Roman" pitchFamily="18" charset="0"/>
                <a:cs typeface="Times New Roman" pitchFamily="18" charset="0"/>
              </a:rPr>
              <a:t>: General -</a:t>
            </a:r>
            <a:r>
              <a:rPr lang="en-US" sz="1100" dirty="0" smtClean="0">
                <a:latin typeface="Times New Roman" pitchFamily="18" charset="0"/>
                <a:cs typeface="Times New Roman" pitchFamily="18" charset="0"/>
              </a:rPr>
              <a:t> has definitions, discusses alternatives and equivalencies, MARSEC levels &amp; MARSEC Directives, and introduces TWIC.</a:t>
            </a:r>
          </a:p>
          <a:p>
            <a:pPr>
              <a:spcBef>
                <a:spcPts val="0"/>
              </a:spcBef>
              <a:buFontTx/>
              <a:buChar char="•"/>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33 CFR 103 – Maritime Security</a:t>
            </a:r>
            <a:r>
              <a:rPr lang="en-US" sz="1100" dirty="0" smtClean="0">
                <a:solidFill>
                  <a:schemeClr val="tx1"/>
                </a:solidFill>
                <a:latin typeface="Times New Roman" pitchFamily="18" charset="0"/>
                <a:cs typeface="Times New Roman" pitchFamily="18" charset="0"/>
              </a:rPr>
              <a:t>: Area Maritime Security </a:t>
            </a:r>
            <a:r>
              <a:rPr lang="en-US" sz="1100" dirty="0" smtClean="0">
                <a:latin typeface="Times New Roman" pitchFamily="18" charset="0"/>
                <a:cs typeface="Times New Roman" pitchFamily="18" charset="0"/>
              </a:rPr>
              <a:t>- is necessary to comply with ISPS Code – it contains all Area Maritime Security (AMS) information. </a:t>
            </a:r>
          </a:p>
          <a:p>
            <a:pPr>
              <a:spcBef>
                <a:spcPts val="0"/>
              </a:spcBef>
              <a:buFontTx/>
              <a:buChar char="•"/>
            </a:pPr>
            <a:endParaRPr lang="en-US" sz="1100" dirty="0" smtClean="0">
              <a:latin typeface="Times New Roman" pitchFamily="18" charset="0"/>
              <a:cs typeface="Times New Roman" pitchFamily="18" charset="0"/>
            </a:endParaRPr>
          </a:p>
          <a:p>
            <a:pPr>
              <a:spcBef>
                <a:spcPts val="0"/>
              </a:spcBef>
              <a:buFontTx/>
              <a:buChar char="•"/>
            </a:pPr>
            <a:r>
              <a:rPr lang="en-US" sz="1100" dirty="0" smtClean="0">
                <a:latin typeface="Times New Roman" pitchFamily="18" charset="0"/>
                <a:cs typeface="Times New Roman" pitchFamily="18" charset="0"/>
              </a:rPr>
              <a:t> 33 CFR 104  - Maritime Security:</a:t>
            </a:r>
            <a:r>
              <a:rPr lang="en-US" sz="1100" baseline="0" dirty="0" smtClean="0">
                <a:latin typeface="Times New Roman" pitchFamily="18" charset="0"/>
                <a:cs typeface="Times New Roman" pitchFamily="18" charset="0"/>
              </a:rPr>
              <a:t> Vessels - </a:t>
            </a:r>
            <a:r>
              <a:rPr lang="en-US" sz="1100" dirty="0" smtClean="0">
                <a:latin typeface="Times New Roman" pitchFamily="18" charset="0"/>
                <a:cs typeface="Times New Roman" pitchFamily="18" charset="0"/>
              </a:rPr>
              <a:t>covers</a:t>
            </a:r>
            <a:r>
              <a:rPr lang="en-US" sz="1100" baseline="0" dirty="0" smtClean="0">
                <a:latin typeface="Times New Roman" pitchFamily="18" charset="0"/>
                <a:cs typeface="Times New Roman" pitchFamily="18" charset="0"/>
              </a:rPr>
              <a:t> security requirements for vessels.</a:t>
            </a:r>
          </a:p>
          <a:p>
            <a:pPr>
              <a:spcBef>
                <a:spcPts val="0"/>
              </a:spcBef>
              <a:buFontTx/>
              <a:buChar char="•"/>
            </a:pPr>
            <a:endParaRPr lang="en-US" sz="1100" baseline="0" dirty="0" smtClean="0">
              <a:latin typeface="Times New Roman" pitchFamily="18" charset="0"/>
              <a:cs typeface="Times New Roman" pitchFamily="18" charset="0"/>
            </a:endParaRPr>
          </a:p>
          <a:p>
            <a:pPr>
              <a:spcBef>
                <a:spcPts val="0"/>
              </a:spcBef>
              <a:buFontTx/>
              <a:buChar char="•"/>
            </a:pPr>
            <a:r>
              <a:rPr lang="en-US" sz="1100" baseline="0" dirty="0" smtClean="0">
                <a:latin typeface="Times New Roman" pitchFamily="18" charset="0"/>
                <a:cs typeface="Times New Roman" pitchFamily="18" charset="0"/>
              </a:rPr>
              <a:t> 33 CFR 105 – Maritime Security: Facilities - covers security requirements for facilities.</a:t>
            </a:r>
          </a:p>
          <a:p>
            <a:pPr>
              <a:spcBef>
                <a:spcPts val="0"/>
              </a:spcBef>
              <a:buFontTx/>
              <a:buChar char="•"/>
            </a:pPr>
            <a:endParaRPr lang="en-US" sz="1100" baseline="0" dirty="0" smtClean="0">
              <a:latin typeface="Times New Roman" pitchFamily="18" charset="0"/>
              <a:cs typeface="Times New Roman" pitchFamily="18" charset="0"/>
            </a:endParaRPr>
          </a:p>
          <a:p>
            <a:pPr>
              <a:spcBef>
                <a:spcPts val="0"/>
              </a:spcBef>
              <a:buFontTx/>
              <a:buChar char="•"/>
            </a:pPr>
            <a:r>
              <a:rPr lang="en-US" sz="1100" baseline="0" dirty="0" smtClean="0">
                <a:latin typeface="Times New Roman" pitchFamily="18" charset="0"/>
                <a:cs typeface="Times New Roman" pitchFamily="18" charset="0"/>
              </a:rPr>
              <a:t> 33 CFR 106 – Marine Security: Outer Continental Shelf (OCS) Facilities - covers security requirements for offshore facilities.</a:t>
            </a:r>
            <a:endParaRPr lang="en-US" sz="1100" dirty="0" smtClean="0">
              <a:latin typeface="Times New Roman" pitchFamily="18" charset="0"/>
              <a:cs typeface="Times New Roman" pitchFamily="18" charset="0"/>
            </a:endParaRPr>
          </a:p>
          <a:p>
            <a:pPr>
              <a:buFontTx/>
              <a:buChar char="•"/>
            </a:pPr>
            <a:endParaRPr lang="en-US" dirty="0" smtClean="0"/>
          </a:p>
          <a:p>
            <a:endParaRPr lang="en-US" dirty="0" smtClean="0"/>
          </a:p>
        </p:txBody>
      </p:sp>
      <p:sp>
        <p:nvSpPr>
          <p:cNvPr id="25604" name="Slide Number Placeholder 3"/>
          <p:cNvSpPr>
            <a:spLocks noGrp="1"/>
          </p:cNvSpPr>
          <p:nvPr>
            <p:ph type="sldNum" sz="quarter" idx="5"/>
          </p:nvPr>
        </p:nvSpPr>
        <p:spPr/>
        <p:txBody>
          <a:bodyPr/>
          <a:lstStyle/>
          <a:p>
            <a:pPr defTabSz="949273">
              <a:defRPr/>
            </a:pPr>
            <a:fld id="{131CD1FA-0D08-443F-919C-6E8A93929F19}" type="slidenum">
              <a:rPr lang="en-US" smtClean="0"/>
              <a:pPr defTabSz="949273">
                <a:defRPr/>
              </a:pPr>
              <a:t>5</a:t>
            </a:fld>
            <a:endParaRPr lang="en-US" dirty="0" smtClean="0"/>
          </a:p>
        </p:txBody>
      </p:sp>
      <p:sp>
        <p:nvSpPr>
          <p:cNvPr id="25605"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ts val="0"/>
              </a:spcBef>
              <a:spcAft>
                <a:spcPct val="0"/>
              </a:spcAft>
              <a:buClrTx/>
              <a:buSzTx/>
              <a:buFontTx/>
              <a:buChar char="•"/>
              <a:tabLst/>
              <a:defRPr/>
            </a:pPr>
            <a:r>
              <a:rPr lang="en-US" sz="1100" dirty="0" smtClean="0">
                <a:latin typeface="Times New Roman" pitchFamily="18" charset="0"/>
                <a:cs typeface="Times New Roman" pitchFamily="18" charset="0"/>
              </a:rPr>
              <a:t> We are all involved in risk assessment every day</a:t>
            </a:r>
            <a:r>
              <a:rPr lang="en-US" sz="1100" baseline="0" dirty="0" smtClean="0">
                <a:latin typeface="Times New Roman" pitchFamily="18" charset="0"/>
                <a:cs typeface="Times New Roman" pitchFamily="18" charset="0"/>
              </a:rPr>
              <a:t> – before stepping off a curb we assess the “risk” of crossing the street.</a:t>
            </a:r>
          </a:p>
          <a:p>
            <a:pPr marL="0" marR="0" indent="0" algn="l" defTabSz="914400" rtl="0" eaLnBrk="0" fontAlgn="base" latinLnBrk="0" hangingPunct="0">
              <a:lnSpc>
                <a:spcPct val="100000"/>
              </a:lnSpc>
              <a:spcBef>
                <a:spcPts val="0"/>
              </a:spcBef>
              <a:spcAft>
                <a:spcPct val="0"/>
              </a:spcAft>
              <a:buClrTx/>
              <a:buSzTx/>
              <a:buFontTx/>
              <a:buChar char="•"/>
              <a:tabLst/>
              <a:defRPr/>
            </a:pPr>
            <a:endParaRPr lang="en-US" sz="1100" kern="1200" baseline="0" dirty="0" smtClean="0">
              <a:solidFill>
                <a:schemeClr val="tx1"/>
              </a:solidFill>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Char char="•"/>
              <a:tabLst/>
              <a:defRPr/>
            </a:pPr>
            <a:r>
              <a:rPr lang="en-US" sz="1100" kern="1200" baseline="0" dirty="0" smtClean="0">
                <a:solidFill>
                  <a:schemeClr val="tx1"/>
                </a:solidFill>
                <a:latin typeface="Times New Roman" pitchFamily="18" charset="0"/>
                <a:ea typeface="+mn-ea"/>
                <a:cs typeface="Times New Roman" pitchFamily="18" charset="0"/>
              </a:rPr>
              <a:t> Risk can loosely be defined as being the chance, in quantifiable terms, of the occurrence of a security incident.</a:t>
            </a:r>
          </a:p>
          <a:p>
            <a:pPr marL="0" marR="0" indent="0" algn="l" defTabSz="914400" rtl="0" eaLnBrk="0" fontAlgn="base" latinLnBrk="0" hangingPunct="0">
              <a:lnSpc>
                <a:spcPct val="100000"/>
              </a:lnSpc>
              <a:spcBef>
                <a:spcPts val="0"/>
              </a:spcBef>
              <a:spcAft>
                <a:spcPct val="0"/>
              </a:spcAft>
              <a:buClrTx/>
              <a:buSzTx/>
              <a:buFontTx/>
              <a:buChar char="•"/>
              <a:tabLst/>
              <a:defRPr/>
            </a:pPr>
            <a:endParaRPr lang="en-US" sz="1100" kern="1200" baseline="0" dirty="0" smtClean="0">
              <a:solidFill>
                <a:schemeClr val="tx1"/>
              </a:solidFill>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Char char="•"/>
              <a:tabLst/>
              <a:defRPr/>
            </a:pPr>
            <a:r>
              <a:rPr lang="en-US" sz="1100" kern="1200" baseline="0" dirty="0" smtClean="0">
                <a:solidFill>
                  <a:schemeClr val="tx1"/>
                </a:solidFill>
                <a:latin typeface="Times New Roman" pitchFamily="18" charset="0"/>
                <a:ea typeface="+mn-ea"/>
                <a:cs typeface="Times New Roman" pitchFamily="18" charset="0"/>
              </a:rPr>
              <a:t> In order to mitigate risks – we have to know what they are. This is done by performing a security assessment.</a:t>
            </a:r>
            <a:endParaRPr lang="en-US" sz="1100" dirty="0" smtClean="0">
              <a:latin typeface="Times New Roman" pitchFamily="18" charset="0"/>
              <a:cs typeface="Times New Roman" pitchFamily="18" charset="0"/>
            </a:endParaRPr>
          </a:p>
          <a:p>
            <a:pPr>
              <a:lnSpc>
                <a:spcPct val="100000"/>
              </a:lnSpc>
              <a:spcBef>
                <a:spcPts val="0"/>
              </a:spcBef>
              <a:buFontTx/>
              <a:buChar char="•"/>
            </a:pPr>
            <a:endParaRPr lang="en-US" sz="1100" dirty="0" smtClean="0">
              <a:latin typeface="Times New Roman" pitchFamily="18" charset="0"/>
              <a:cs typeface="Times New Roman" pitchFamily="18" charset="0"/>
            </a:endParaRPr>
          </a:p>
          <a:p>
            <a:pPr>
              <a:lnSpc>
                <a:spcPct val="100000"/>
              </a:lnSpc>
              <a:spcBef>
                <a:spcPts val="0"/>
              </a:spcBef>
              <a:buFontTx/>
              <a:buChar char="•"/>
            </a:pPr>
            <a:r>
              <a:rPr lang="en-US" sz="1100" dirty="0" smtClean="0">
                <a:latin typeface="Times New Roman" pitchFamily="18" charset="0"/>
                <a:cs typeface="Times New Roman" pitchFamily="18" charset="0"/>
              </a:rPr>
              <a:t> A</a:t>
            </a:r>
            <a:r>
              <a:rPr lang="en-US" sz="1100" baseline="0" dirty="0" smtClean="0">
                <a:latin typeface="Times New Roman" pitchFamily="18" charset="0"/>
                <a:cs typeface="Times New Roman" pitchFamily="18" charset="0"/>
              </a:rPr>
              <a:t> security assessment for a vessel/facility is a written document based on the collection of background information, an on-scene survey and an analysis of that information.</a:t>
            </a:r>
          </a:p>
          <a:p>
            <a:pPr>
              <a:lnSpc>
                <a:spcPct val="100000"/>
              </a:lnSpc>
              <a:spcBef>
                <a:spcPts val="0"/>
              </a:spcBef>
              <a:buFontTx/>
              <a:buChar char="•"/>
            </a:pPr>
            <a:endParaRPr lang="en-US" sz="1100" baseline="0" dirty="0" smtClean="0">
              <a:latin typeface="Times New Roman" pitchFamily="18" charset="0"/>
              <a:cs typeface="Times New Roman" pitchFamily="18" charset="0"/>
            </a:endParaRPr>
          </a:p>
          <a:p>
            <a:pPr>
              <a:lnSpc>
                <a:spcPct val="100000"/>
              </a:lnSpc>
              <a:spcBef>
                <a:spcPts val="0"/>
              </a:spcBef>
              <a:buFontTx/>
              <a:buChar char="•"/>
            </a:pPr>
            <a:r>
              <a:rPr lang="en-US" sz="1100" baseline="0" dirty="0" smtClean="0">
                <a:latin typeface="Times New Roman" pitchFamily="18" charset="0"/>
                <a:cs typeface="Times New Roman" pitchFamily="18" charset="0"/>
              </a:rPr>
              <a:t> When a security assessment is conducted critical assets are identified.</a:t>
            </a:r>
          </a:p>
          <a:p>
            <a:pPr>
              <a:lnSpc>
                <a:spcPct val="100000"/>
              </a:lnSpc>
              <a:spcBef>
                <a:spcPts val="0"/>
              </a:spcBef>
              <a:buFontTx/>
              <a:buChar char="•"/>
            </a:pPr>
            <a:endParaRPr lang="en-US" sz="1100" baseline="0" dirty="0" smtClean="0">
              <a:latin typeface="Times New Roman" pitchFamily="18" charset="0"/>
              <a:cs typeface="Times New Roman" pitchFamily="18" charset="0"/>
            </a:endParaRPr>
          </a:p>
          <a:p>
            <a:pPr>
              <a:lnSpc>
                <a:spcPct val="100000"/>
              </a:lnSpc>
              <a:spcBef>
                <a:spcPts val="0"/>
              </a:spcBef>
              <a:buFontTx/>
              <a:buChar char="•"/>
            </a:pPr>
            <a:r>
              <a:rPr lang="en-US" sz="1100" baseline="0" dirty="0" smtClean="0">
                <a:latin typeface="Times New Roman" pitchFamily="18" charset="0"/>
                <a:cs typeface="Times New Roman" pitchFamily="18" charset="0"/>
              </a:rPr>
              <a:t> The potential types of attacks that could occur need to be quantified along with the probability of an occurrence.</a:t>
            </a:r>
            <a:r>
              <a:rPr lang="en-US" sz="1100" dirty="0" smtClean="0">
                <a:latin typeface="Times New Roman" pitchFamily="18" charset="0"/>
                <a:cs typeface="Times New Roman" pitchFamily="18" charset="0"/>
              </a:rPr>
              <a:t> Another</a:t>
            </a:r>
            <a:r>
              <a:rPr lang="en-US" sz="1100" baseline="0" dirty="0" smtClean="0">
                <a:latin typeface="Times New Roman" pitchFamily="18" charset="0"/>
                <a:cs typeface="Times New Roman" pitchFamily="18" charset="0"/>
              </a:rPr>
              <a:t> factor to consider is: what are the consequences of an attack? </a:t>
            </a:r>
          </a:p>
          <a:p>
            <a:pPr>
              <a:lnSpc>
                <a:spcPct val="100000"/>
              </a:lnSpc>
              <a:spcBef>
                <a:spcPts val="0"/>
              </a:spcBef>
              <a:buFontTx/>
              <a:buChar char="•"/>
            </a:pPr>
            <a:endParaRPr lang="en-US" sz="1100" dirty="0" smtClean="0">
              <a:latin typeface="Times New Roman" pitchFamily="18" charset="0"/>
              <a:cs typeface="Times New Roman" pitchFamily="18" charset="0"/>
            </a:endParaRPr>
          </a:p>
          <a:p>
            <a:pPr>
              <a:lnSpc>
                <a:spcPct val="100000"/>
              </a:lnSpc>
              <a:spcBef>
                <a:spcPts val="0"/>
              </a:spcBef>
              <a:buFontTx/>
              <a:buChar char="•"/>
            </a:pPr>
            <a:r>
              <a:rPr lang="en-US" sz="1100" dirty="0" smtClean="0">
                <a:latin typeface="Times New Roman" pitchFamily="18" charset="0"/>
                <a:cs typeface="Times New Roman" pitchFamily="18" charset="0"/>
              </a:rPr>
              <a:t> Once all of the pertinent info</a:t>
            </a:r>
            <a:r>
              <a:rPr lang="en-US" sz="1100" baseline="0" dirty="0" smtClean="0">
                <a:latin typeface="Times New Roman" pitchFamily="18" charset="0"/>
                <a:cs typeface="Times New Roman" pitchFamily="18" charset="0"/>
              </a:rPr>
              <a:t> has been gathered and analyzed</a:t>
            </a:r>
            <a:r>
              <a:rPr lang="en-US" sz="1100" dirty="0" smtClean="0">
                <a:latin typeface="Times New Roman" pitchFamily="18" charset="0"/>
                <a:cs typeface="Times New Roman" pitchFamily="18" charset="0"/>
              </a:rPr>
              <a:t>, a risk-based security plan can be created that mitigates the</a:t>
            </a:r>
            <a:r>
              <a:rPr lang="en-US" sz="1100" baseline="0" dirty="0" smtClean="0">
                <a:latin typeface="Times New Roman" pitchFamily="18" charset="0"/>
                <a:cs typeface="Times New Roman" pitchFamily="18" charset="0"/>
              </a:rPr>
              <a:t> identified security risks.</a:t>
            </a:r>
            <a:endParaRPr lang="en-US" sz="1100" dirty="0" smtClean="0">
              <a:latin typeface="Times New Roman" pitchFamily="18" charset="0"/>
              <a:cs typeface="Times New Roman" pitchFamily="18" charset="0"/>
            </a:endParaRPr>
          </a:p>
          <a:p>
            <a:pPr>
              <a:lnSpc>
                <a:spcPct val="100000"/>
              </a:lnSpc>
              <a:spcBef>
                <a:spcPts val="0"/>
              </a:spcBef>
              <a:buFontTx/>
              <a:buChar char="•"/>
            </a:pPr>
            <a:endParaRPr lang="en-US" sz="1100" dirty="0" smtClean="0">
              <a:latin typeface="Times New Roman" pitchFamily="18" charset="0"/>
              <a:cs typeface="Times New Roman" pitchFamily="18" charset="0"/>
            </a:endParaRPr>
          </a:p>
          <a:p>
            <a:pPr>
              <a:lnSpc>
                <a:spcPct val="100000"/>
              </a:lnSpc>
              <a:spcBef>
                <a:spcPts val="0"/>
              </a:spcBef>
              <a:buFontTx/>
              <a:buChar char="•"/>
            </a:pPr>
            <a:r>
              <a:rPr lang="en-US" sz="1100" dirty="0" smtClean="0">
                <a:latin typeface="Times New Roman" pitchFamily="18" charset="0"/>
                <a:cs typeface="Times New Roman" pitchFamily="18" charset="0"/>
              </a:rPr>
              <a:t> Security assessments should be ongoing. Risks can change based on a number of factors.</a:t>
            </a:r>
          </a:p>
          <a:p>
            <a:pPr>
              <a:lnSpc>
                <a:spcPct val="100000"/>
              </a:lnSpc>
              <a:spcBef>
                <a:spcPts val="0"/>
              </a:spcBef>
              <a:buFontTx/>
              <a:buChar char="•"/>
            </a:pPr>
            <a:endParaRPr lang="en-US" sz="1100" dirty="0" smtClean="0">
              <a:latin typeface="Times New Roman" pitchFamily="18" charset="0"/>
              <a:cs typeface="Times New Roman" pitchFamily="18" charset="0"/>
            </a:endParaRPr>
          </a:p>
          <a:p>
            <a:pPr>
              <a:lnSpc>
                <a:spcPct val="100000"/>
              </a:lnSpc>
              <a:spcBef>
                <a:spcPts val="0"/>
              </a:spcBef>
              <a:buFontTx/>
              <a:buChar char="•"/>
            </a:pPr>
            <a:r>
              <a:rPr lang="en-US" sz="1100" dirty="0" smtClean="0">
                <a:latin typeface="Times New Roman" pitchFamily="18" charset="0"/>
                <a:cs typeface="Times New Roman" pitchFamily="18" charset="0"/>
              </a:rPr>
              <a:t> The</a:t>
            </a:r>
            <a:r>
              <a:rPr lang="en-US" sz="1100" baseline="0" dirty="0" smtClean="0">
                <a:latin typeface="Times New Roman" pitchFamily="18" charset="0"/>
                <a:cs typeface="Times New Roman" pitchFamily="18" charset="0"/>
              </a:rPr>
              <a:t> security requirements for the facility or vessel are based upon a facility or vessel specific security assessment.</a:t>
            </a:r>
            <a:endParaRPr lang="en-US" sz="1100" dirty="0" smtClean="0">
              <a:latin typeface="Times New Roman" pitchFamily="18" charset="0"/>
              <a:cs typeface="Times New Roman" pitchFamily="18" charset="0"/>
            </a:endParaRPr>
          </a:p>
          <a:p>
            <a:pPr>
              <a:lnSpc>
                <a:spcPct val="100000"/>
              </a:lnSpc>
              <a:spcBef>
                <a:spcPts val="0"/>
              </a:spcBef>
              <a:buFontTx/>
              <a:buNone/>
            </a:pPr>
            <a:endParaRPr lang="en-US" sz="1100" dirty="0" smtClean="0">
              <a:latin typeface="Times New Roman" pitchFamily="18" charset="0"/>
              <a:cs typeface="Times New Roman" pitchFamily="18" charset="0"/>
            </a:endParaRPr>
          </a:p>
          <a:p>
            <a:pPr>
              <a:lnSpc>
                <a:spcPct val="100000"/>
              </a:lnSpc>
              <a:spcBef>
                <a:spcPts val="0"/>
              </a:spcBef>
              <a:buFontTx/>
              <a:buChar char="•"/>
            </a:pPr>
            <a:r>
              <a:rPr lang="en-US" sz="1100" dirty="0" smtClean="0">
                <a:latin typeface="Times New Roman" pitchFamily="18" charset="0"/>
                <a:cs typeface="Times New Roman" pitchFamily="18" charset="0"/>
              </a:rPr>
              <a:t> A security plan CANNOT be effective without a GOOD security assessment. You must know your weaknesses in order to prepare and/or prevent them.</a:t>
            </a:r>
          </a:p>
          <a:p>
            <a:pPr>
              <a:buFontTx/>
              <a:buChar char="•"/>
            </a:pPr>
            <a:endParaRPr lang="en-US" sz="1000" dirty="0" smtClean="0"/>
          </a:p>
          <a:p>
            <a:pPr>
              <a:buFontTx/>
              <a:buChar char="•"/>
            </a:pPr>
            <a:endParaRPr lang="en-US" dirty="0" smtClean="0">
              <a:cs typeface="Arial" charset="0"/>
            </a:endParaRPr>
          </a:p>
          <a:p>
            <a:pPr>
              <a:buFontTx/>
              <a:buChar char="•"/>
            </a:pPr>
            <a:endParaRPr lang="en-US" dirty="0" smtClean="0">
              <a:cs typeface="Arial" charset="0"/>
            </a:endParaRPr>
          </a:p>
          <a:p>
            <a:endParaRPr lang="en-US" dirty="0" smtClean="0"/>
          </a:p>
          <a:p>
            <a:endParaRPr lang="en-US" dirty="0" smtClean="0"/>
          </a:p>
        </p:txBody>
      </p:sp>
      <p:sp>
        <p:nvSpPr>
          <p:cNvPr id="25604" name="Slide Number Placeholder 3"/>
          <p:cNvSpPr>
            <a:spLocks noGrp="1"/>
          </p:cNvSpPr>
          <p:nvPr>
            <p:ph type="sldNum" sz="quarter" idx="5"/>
          </p:nvPr>
        </p:nvSpPr>
        <p:spPr/>
        <p:txBody>
          <a:bodyPr/>
          <a:lstStyle/>
          <a:p>
            <a:pPr defTabSz="949273">
              <a:defRPr/>
            </a:pPr>
            <a:fld id="{131CD1FA-0D08-443F-919C-6E8A93929F19}" type="slidenum">
              <a:rPr lang="en-US" smtClean="0"/>
              <a:pPr defTabSz="949273">
                <a:defRPr/>
              </a:pPr>
              <a:t>6</a:t>
            </a:fld>
            <a:endParaRPr lang="en-US" dirty="0" smtClean="0"/>
          </a:p>
        </p:txBody>
      </p:sp>
      <p:sp>
        <p:nvSpPr>
          <p:cNvPr id="25605"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2E52A71-0F18-4B18-909B-EF6163B9DAAD}" type="slidenum">
              <a:rPr lang="en-US" smtClean="0"/>
              <a:pPr/>
              <a:t>7</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4"/>
          <p:cNvSpPr>
            <a:spLocks noGrp="1" noChangeArrowheads="1"/>
          </p:cNvSpPr>
          <p:nvPr>
            <p:ph type="body" idx="1"/>
          </p:nvPr>
        </p:nvSpPr>
        <p:spPr>
          <a:noFill/>
          <a:ln/>
        </p:spPr>
        <p:txBody>
          <a:bodyPr/>
          <a:lstStyle/>
          <a:p>
            <a:pPr eaLnBrk="1" hangingPunct="1">
              <a:lnSpc>
                <a:spcPct val="100000"/>
              </a:lnSpc>
              <a:spcBef>
                <a:spcPts val="0"/>
              </a:spcBef>
              <a:buFont typeface="Arial" pitchFamily="34" charset="0"/>
              <a:buChar char="•"/>
            </a:pPr>
            <a:r>
              <a:rPr lang="en-US" sz="1100" i="0" smtClean="0">
                <a:latin typeface="Times New Roman" pitchFamily="18" charset="0"/>
                <a:cs typeface="Times New Roman" pitchFamily="18" charset="0"/>
              </a:rPr>
              <a:t> </a:t>
            </a:r>
            <a:r>
              <a:rPr lang="en-US" sz="1100" i="0" dirty="0" smtClean="0">
                <a:latin typeface="Times New Roman" pitchFamily="18" charset="0"/>
                <a:cs typeface="Times New Roman" pitchFamily="18" charset="0"/>
              </a:rPr>
              <a:t>MTSA</a:t>
            </a:r>
            <a:r>
              <a:rPr lang="en-US" sz="1100" i="0" baseline="0" dirty="0" smtClean="0">
                <a:latin typeface="Times New Roman" pitchFamily="18" charset="0"/>
                <a:cs typeface="Times New Roman" pitchFamily="18" charset="0"/>
              </a:rPr>
              <a:t> regulated f</a:t>
            </a:r>
            <a:r>
              <a:rPr lang="en-US" sz="1100" i="0" dirty="0" smtClean="0">
                <a:latin typeface="Times New Roman" pitchFamily="18" charset="0"/>
                <a:cs typeface="Times New Roman" pitchFamily="18" charset="0"/>
              </a:rPr>
              <a:t>acilities</a:t>
            </a:r>
            <a:r>
              <a:rPr lang="en-US" sz="1100" i="0" baseline="0" dirty="0" smtClean="0">
                <a:latin typeface="Times New Roman" pitchFamily="18" charset="0"/>
                <a:cs typeface="Times New Roman" pitchFamily="18" charset="0"/>
              </a:rPr>
              <a:t> must submit Facility Security Plans (FSP) to the appropriate Coast Guard Captain of the Port (COTP) and get approval before beginning operations.</a:t>
            </a:r>
          </a:p>
          <a:p>
            <a:pPr eaLnBrk="1" hangingPunct="1">
              <a:lnSpc>
                <a:spcPct val="100000"/>
              </a:lnSpc>
              <a:spcBef>
                <a:spcPts val="0"/>
              </a:spcBef>
              <a:buFont typeface="Arial" pitchFamily="34" charset="0"/>
              <a:buNone/>
            </a:pPr>
            <a:endParaRPr lang="en-US" sz="1100" i="0" baseline="0" dirty="0" smtClean="0">
              <a:latin typeface="Times New Roman" pitchFamily="18" charset="0"/>
              <a:cs typeface="Times New Roman" pitchFamily="18" charset="0"/>
            </a:endParaRPr>
          </a:p>
          <a:p>
            <a:pPr eaLnBrk="1" hangingPunct="1">
              <a:lnSpc>
                <a:spcPct val="100000"/>
              </a:lnSpc>
              <a:spcBef>
                <a:spcPts val="0"/>
              </a:spcBef>
              <a:buFont typeface="Arial" pitchFamily="34" charset="0"/>
              <a:buChar char="•"/>
            </a:pPr>
            <a:r>
              <a:rPr lang="en-US" sz="1100" i="0" baseline="0" dirty="0" smtClean="0">
                <a:latin typeface="Times New Roman" pitchFamily="18" charset="0"/>
                <a:cs typeface="Times New Roman" pitchFamily="18" charset="0"/>
              </a:rPr>
              <a:t> </a:t>
            </a:r>
            <a:r>
              <a:rPr lang="en-US" sz="1100" i="0" dirty="0" smtClean="0">
                <a:latin typeface="Times New Roman" pitchFamily="18" charset="0"/>
                <a:cs typeface="Times New Roman" pitchFamily="18" charset="0"/>
              </a:rPr>
              <a:t>MTSA</a:t>
            </a:r>
            <a:r>
              <a:rPr lang="en-US" sz="1100" i="0" baseline="0" dirty="0" smtClean="0">
                <a:latin typeface="Times New Roman" pitchFamily="18" charset="0"/>
                <a:cs typeface="Times New Roman" pitchFamily="18" charset="0"/>
              </a:rPr>
              <a:t> regulated f</a:t>
            </a:r>
            <a:r>
              <a:rPr lang="en-US" sz="1100" i="0" dirty="0" smtClean="0">
                <a:latin typeface="Times New Roman" pitchFamily="18" charset="0"/>
                <a:cs typeface="Times New Roman" pitchFamily="18" charset="0"/>
              </a:rPr>
              <a:t>acilities</a:t>
            </a:r>
            <a:r>
              <a:rPr lang="en-US" sz="1100" i="0" baseline="0" dirty="0" smtClean="0">
                <a:latin typeface="Times New Roman" pitchFamily="18" charset="0"/>
                <a:cs typeface="Times New Roman" pitchFamily="18" charset="0"/>
              </a:rPr>
              <a:t> </a:t>
            </a:r>
            <a:r>
              <a:rPr lang="en-US" sz="1100" i="0" dirty="0" smtClean="0">
                <a:latin typeface="Times New Roman" pitchFamily="18" charset="0"/>
                <a:cs typeface="Times New Roman" pitchFamily="18" charset="0"/>
              </a:rPr>
              <a:t> that handle packaged and bulk solid dangerous</a:t>
            </a:r>
            <a:r>
              <a:rPr lang="en-US" sz="1100" i="0" baseline="0" dirty="0" smtClean="0">
                <a:latin typeface="Times New Roman" pitchFamily="18" charset="0"/>
                <a:cs typeface="Times New Roman" pitchFamily="18" charset="0"/>
              </a:rPr>
              <a:t> cargo (126), liquefied natural gas (127) and bulk oil or other Hazmats in bulk (154) are applicable to MTSA.</a:t>
            </a:r>
          </a:p>
          <a:p>
            <a:pPr eaLnBrk="1" hangingPunct="1">
              <a:lnSpc>
                <a:spcPct val="100000"/>
              </a:lnSpc>
              <a:spcBef>
                <a:spcPts val="0"/>
              </a:spcBef>
              <a:buFont typeface="Arial" pitchFamily="34" charset="0"/>
              <a:buChar char="•"/>
            </a:pPr>
            <a:endParaRPr lang="en-US" sz="1100" i="0" baseline="0" dirty="0" smtClean="0">
              <a:latin typeface="Times New Roman" pitchFamily="18" charset="0"/>
              <a:cs typeface="Times New Roman" pitchFamily="18" charset="0"/>
            </a:endParaRPr>
          </a:p>
          <a:p>
            <a:pPr eaLnBrk="1" hangingPunct="1">
              <a:lnSpc>
                <a:spcPct val="100000"/>
              </a:lnSpc>
              <a:spcBef>
                <a:spcPts val="0"/>
              </a:spcBef>
              <a:buFont typeface="Arial" pitchFamily="34" charset="0"/>
              <a:buChar char="•"/>
            </a:pPr>
            <a:r>
              <a:rPr lang="en-US" sz="1100" i="0" baseline="0" dirty="0" smtClean="0">
                <a:latin typeface="Times New Roman" pitchFamily="18" charset="0"/>
                <a:cs typeface="Times New Roman" pitchFamily="18" charset="0"/>
              </a:rPr>
              <a:t> </a:t>
            </a:r>
            <a:r>
              <a:rPr lang="en-US" sz="1100" i="0" dirty="0" smtClean="0">
                <a:latin typeface="Times New Roman" pitchFamily="18" charset="0"/>
                <a:cs typeface="Times New Roman" pitchFamily="18" charset="0"/>
              </a:rPr>
              <a:t>MTSA</a:t>
            </a:r>
            <a:r>
              <a:rPr lang="en-US" sz="1100" i="0" baseline="0" dirty="0" smtClean="0">
                <a:latin typeface="Times New Roman" pitchFamily="18" charset="0"/>
                <a:cs typeface="Times New Roman" pitchFamily="18" charset="0"/>
              </a:rPr>
              <a:t> regulated f</a:t>
            </a:r>
            <a:r>
              <a:rPr lang="en-US" sz="1100" i="0" dirty="0" smtClean="0">
                <a:latin typeface="Times New Roman" pitchFamily="18" charset="0"/>
                <a:cs typeface="Times New Roman" pitchFamily="18" charset="0"/>
              </a:rPr>
              <a:t>acilities</a:t>
            </a:r>
            <a:r>
              <a:rPr lang="en-US" sz="1100" i="0" baseline="0" dirty="0" smtClean="0">
                <a:latin typeface="Times New Roman" pitchFamily="18" charset="0"/>
                <a:cs typeface="Times New Roman" pitchFamily="18" charset="0"/>
              </a:rPr>
              <a:t>  that receive commercial passenger vessels certificated to carry more than 150 passengers – or passenger vessels that are over 100 gross tons. Facilities receiving passenger vessels that go on international voyages must also operate under an approves FSP. There are a number of small passenger vessels that operate in the Caribbean that have SOLAS documents even though there passenger capacity is very low.</a:t>
            </a:r>
          </a:p>
          <a:p>
            <a:pPr eaLnBrk="1" hangingPunct="1">
              <a:lnSpc>
                <a:spcPct val="100000"/>
              </a:lnSpc>
              <a:spcBef>
                <a:spcPts val="0"/>
              </a:spcBef>
              <a:buFont typeface="Arial" pitchFamily="34" charset="0"/>
              <a:buChar char="•"/>
            </a:pPr>
            <a:endParaRPr lang="en-US" sz="1100" i="0" baseline="0" dirty="0" smtClean="0">
              <a:latin typeface="Times New Roman" pitchFamily="18" charset="0"/>
              <a:cs typeface="Times New Roman" pitchFamily="18" charset="0"/>
            </a:endParaRPr>
          </a:p>
          <a:p>
            <a:pPr eaLnBrk="1" hangingPunct="1">
              <a:lnSpc>
                <a:spcPct val="100000"/>
              </a:lnSpc>
              <a:spcBef>
                <a:spcPts val="0"/>
              </a:spcBef>
              <a:buFont typeface="Arial" pitchFamily="34" charset="0"/>
              <a:buChar char="•"/>
            </a:pPr>
            <a:r>
              <a:rPr lang="en-US" sz="1100" i="0" baseline="0" dirty="0" smtClean="0">
                <a:latin typeface="Times New Roman" pitchFamily="18" charset="0"/>
                <a:cs typeface="Times New Roman" pitchFamily="18" charset="0"/>
              </a:rPr>
              <a:t> </a:t>
            </a:r>
            <a:r>
              <a:rPr lang="en-US" sz="1100" i="0" dirty="0" smtClean="0">
                <a:latin typeface="Times New Roman" pitchFamily="18" charset="0"/>
                <a:cs typeface="Times New Roman" pitchFamily="18" charset="0"/>
              </a:rPr>
              <a:t>MTSA</a:t>
            </a:r>
            <a:r>
              <a:rPr lang="en-US" sz="1100" i="0" baseline="0" dirty="0" smtClean="0">
                <a:latin typeface="Times New Roman" pitchFamily="18" charset="0"/>
                <a:cs typeface="Times New Roman" pitchFamily="18" charset="0"/>
              </a:rPr>
              <a:t> regulated cargo facilities must submit an FSP – based on the size of the cargo vessel and whether or not they receive foreign flagged vessels. And, some barge fleeting facilities.</a:t>
            </a:r>
          </a:p>
          <a:p>
            <a:pPr eaLnBrk="1" hangingPunct="1">
              <a:lnSpc>
                <a:spcPct val="100000"/>
              </a:lnSpc>
              <a:spcBef>
                <a:spcPts val="0"/>
              </a:spcBef>
              <a:buFont typeface="Arial" pitchFamily="34" charset="0"/>
              <a:buChar char="•"/>
            </a:pPr>
            <a:endParaRPr lang="en-US" sz="1100" i="0" baseline="0" dirty="0" smtClean="0">
              <a:latin typeface="Times New Roman" pitchFamily="18" charset="0"/>
              <a:cs typeface="Times New Roman" pitchFamily="18" charset="0"/>
            </a:endParaRPr>
          </a:p>
          <a:p>
            <a:pPr eaLnBrk="1" hangingPunct="1">
              <a:lnSpc>
                <a:spcPct val="100000"/>
              </a:lnSpc>
              <a:spcBef>
                <a:spcPts val="0"/>
              </a:spcBef>
              <a:buFont typeface="Arial" pitchFamily="34" charset="0"/>
              <a:buChar char="•"/>
            </a:pPr>
            <a:r>
              <a:rPr lang="en-US" sz="1100" i="0" baseline="0" dirty="0" smtClean="0">
                <a:latin typeface="Times New Roman" pitchFamily="18" charset="0"/>
                <a:cs typeface="Times New Roman" pitchFamily="18" charset="0"/>
              </a:rPr>
              <a:t> Some facilities not applicable to 33 CFR 105 include isolated facilities with no road access; U.S. owned and/or operated facilities used primarily for military purposes; some shipyards, some facilities engaged solely in the support of exploration, development, or production of oil and natural gas; and Public Access Facilities (33 CFR 105.110). </a:t>
            </a:r>
          </a:p>
          <a:p>
            <a:pPr eaLnBrk="1" hangingPunct="1">
              <a:lnSpc>
                <a:spcPct val="100000"/>
              </a:lnSpc>
              <a:spcBef>
                <a:spcPts val="0"/>
              </a:spcBef>
              <a:buFont typeface="Arial" pitchFamily="34" charset="0"/>
              <a:buChar char="•"/>
            </a:pPr>
            <a:endParaRPr lang="en-US" sz="1100" i="0" baseline="0" dirty="0" smtClean="0">
              <a:latin typeface="Times New Roman" pitchFamily="18" charset="0"/>
              <a:cs typeface="Times New Roman" pitchFamily="18" charset="0"/>
            </a:endParaRPr>
          </a:p>
          <a:p>
            <a:pPr marL="0" marR="0" indent="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100" b="0" dirty="0" smtClean="0">
                <a:latin typeface="Times New Roman" pitchFamily="18" charset="0"/>
                <a:cs typeface="Times New Roman" pitchFamily="18" charset="0"/>
              </a:rPr>
              <a:t> What is SOLAS?</a:t>
            </a:r>
            <a:r>
              <a:rPr lang="en-US" sz="1100" b="0" baseline="0" dirty="0" smtClean="0">
                <a:latin typeface="Times New Roman" pitchFamily="18" charset="0"/>
                <a:cs typeface="Times New Roman" pitchFamily="18" charset="0"/>
              </a:rPr>
              <a:t> - I</a:t>
            </a:r>
            <a:r>
              <a:rPr lang="en-US" sz="1100" b="0" dirty="0" smtClean="0">
                <a:latin typeface="Times New Roman" pitchFamily="18" charset="0"/>
                <a:cs typeface="Times New Roman" pitchFamily="18" charset="0"/>
              </a:rPr>
              <a:t>nternational Convention for the Safety of Life at Sea (SOLAS), 1974:  The main objective of the SOLAS Convention is to specify minimum standards for the construction, equipment and operation of ships, compatible with their safety. Flag States are responsible for ensuring that ships under their flag comply with its requirements, and a number of certificates are prescribed in the Convention as proof that this has been done. Control provisions also allow Contracting Governments to inspect ships of other Contracting States if there are clear grounds for believing that the ship and its equipment do not substantially comply with the requirements of the Convention - this procedure is known as port State control.</a:t>
            </a:r>
          </a:p>
          <a:p>
            <a:pPr eaLnBrk="1" hangingPunct="1">
              <a:buFont typeface="Arial" pitchFamily="34" charset="0"/>
              <a:buNone/>
            </a:pPr>
            <a:endParaRPr lang="en-US" sz="1200" i="0" baseline="0" dirty="0" smtClean="0">
              <a:latin typeface="Times New Roman" pitchFamily="18" charset="0"/>
              <a:cs typeface="Times New Roman" pitchFamily="18" charset="0"/>
            </a:endParaRPr>
          </a:p>
          <a:p>
            <a:pPr eaLnBrk="1" hangingPunct="1">
              <a:buFont typeface="Arial" pitchFamily="34" charset="0"/>
              <a:buNone/>
            </a:pPr>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2E52A71-0F18-4B18-909B-EF6163B9DAAD}" type="slidenum">
              <a:rPr lang="en-US" smtClean="0"/>
              <a:pPr/>
              <a:t>8</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4"/>
          <p:cNvSpPr>
            <a:spLocks noGrp="1" noChangeArrowheads="1"/>
          </p:cNvSpPr>
          <p:nvPr>
            <p:ph type="body" idx="1"/>
          </p:nvPr>
        </p:nvSpPr>
        <p:spPr>
          <a:noFill/>
          <a:ln/>
        </p:spPr>
        <p:txBody>
          <a:bodyPr/>
          <a:lstStyle/>
          <a:p>
            <a:pPr eaLnBrk="1" hangingPunct="1">
              <a:spcBef>
                <a:spcPts val="0"/>
              </a:spcBef>
            </a:pPr>
            <a:endParaRPr lang="en-US" sz="1100" dirty="0" smtClean="0">
              <a:latin typeface="Times New Roman" pitchFamily="18" charset="0"/>
              <a:cs typeface="Times New Roman" pitchFamily="18" charset="0"/>
            </a:endParaRPr>
          </a:p>
          <a:p>
            <a:pPr eaLnBrk="1" hangingPunct="1">
              <a:spcBef>
                <a:spcPts val="0"/>
              </a:spcBef>
              <a:buFont typeface="Arial" pitchFamily="34" charset="0"/>
              <a:buChar char="•"/>
            </a:pPr>
            <a:r>
              <a:rPr lang="en-US" sz="1100" dirty="0" smtClean="0">
                <a:latin typeface="Times New Roman" pitchFamily="18" charset="0"/>
                <a:cs typeface="Times New Roman" pitchFamily="18" charset="0"/>
              </a:rPr>
              <a:t> MTSA regulated vessel owners/operators </a:t>
            </a:r>
            <a:r>
              <a:rPr lang="en-US" sz="1100" baseline="0" dirty="0" smtClean="0">
                <a:latin typeface="Times New Roman" pitchFamily="18" charset="0"/>
                <a:cs typeface="Times New Roman" pitchFamily="18" charset="0"/>
              </a:rPr>
              <a:t>must submit a Vessel Security Plan (VSP) to the Coast Guard Marine Safety Center for approval.</a:t>
            </a:r>
          </a:p>
          <a:p>
            <a:pPr eaLnBrk="1" hangingPunct="1">
              <a:spcBef>
                <a:spcPts val="0"/>
              </a:spcBef>
              <a:buFont typeface="Arial" pitchFamily="34" charset="0"/>
              <a:buChar char="•"/>
            </a:pPr>
            <a:endParaRPr lang="en-US" sz="1100" baseline="0" dirty="0" smtClean="0">
              <a:latin typeface="Times New Roman" pitchFamily="18" charset="0"/>
              <a:cs typeface="Times New Roman" pitchFamily="18" charset="0"/>
            </a:endParaRPr>
          </a:p>
          <a:p>
            <a:pPr eaLnBrk="1" hangingPunct="1">
              <a:spcBef>
                <a:spcPts val="0"/>
              </a:spcBef>
              <a:buFont typeface="Arial" pitchFamily="34" charset="0"/>
              <a:buChar char="•"/>
            </a:pPr>
            <a:r>
              <a:rPr lang="en-US" sz="1100" baseline="0" dirty="0" smtClean="0">
                <a:latin typeface="Times New Roman" pitchFamily="18" charset="0"/>
                <a:cs typeface="Times New Roman" pitchFamily="18" charset="0"/>
              </a:rPr>
              <a:t> Exemptions include towing vessels that shift barges within a fleeting facility; and, warships or other vessels owned or operated by a Federal government and used only on government non-commercial service.</a:t>
            </a:r>
            <a:endParaRPr lang="en-US" sz="1100" dirty="0" smtClean="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a:spcBef>
                <a:spcPts val="0"/>
              </a:spcBef>
            </a:pPr>
            <a:endParaRPr lang="en-US" sz="1100" i="0" dirty="0" smtClean="0">
              <a:latin typeface="Times New Roman" pitchFamily="18" charset="0"/>
              <a:cs typeface="Times New Roman" pitchFamily="18" charset="0"/>
            </a:endParaRPr>
          </a:p>
          <a:p>
            <a:pPr>
              <a:spcBef>
                <a:spcPts val="0"/>
              </a:spcBef>
              <a:buFontTx/>
              <a:buChar char="•"/>
            </a:pPr>
            <a:r>
              <a:rPr lang="en-US" sz="1100" i="0" dirty="0" smtClean="0">
                <a:latin typeface="Times New Roman" pitchFamily="18" charset="0"/>
                <a:cs typeface="Times New Roman" pitchFamily="18" charset="0"/>
              </a:rPr>
              <a:t> Security Plans are the cornerstone of vessel, facility and port security.  Access control is likely the most important element. If you keep unauthorized persons</a:t>
            </a:r>
            <a:r>
              <a:rPr lang="en-US" sz="1100" i="0" baseline="0" dirty="0" smtClean="0">
                <a:latin typeface="Times New Roman" pitchFamily="18" charset="0"/>
                <a:cs typeface="Times New Roman" pitchFamily="18" charset="0"/>
              </a:rPr>
              <a:t> from gaining entry – many possible security issues are eliminated.</a:t>
            </a:r>
            <a:endParaRPr lang="en-US" sz="1100" i="0" dirty="0" smtClean="0">
              <a:latin typeface="Times New Roman" pitchFamily="18" charset="0"/>
              <a:cs typeface="Times New Roman" pitchFamily="18" charset="0"/>
            </a:endParaRPr>
          </a:p>
          <a:p>
            <a:pPr>
              <a:spcBef>
                <a:spcPts val="0"/>
              </a:spcBef>
              <a:buFontTx/>
              <a:buChar char="•"/>
            </a:pPr>
            <a:endParaRPr lang="en-US" sz="1100" i="0" dirty="0" smtClean="0">
              <a:latin typeface="Times New Roman" pitchFamily="18" charset="0"/>
              <a:cs typeface="Times New Roman" pitchFamily="18" charset="0"/>
            </a:endParaRPr>
          </a:p>
          <a:p>
            <a:pPr>
              <a:spcBef>
                <a:spcPts val="0"/>
              </a:spcBef>
              <a:buFontTx/>
              <a:buChar char="•"/>
            </a:pPr>
            <a:r>
              <a:rPr lang="en-US" sz="1100" i="0" dirty="0" smtClean="0">
                <a:latin typeface="Times New Roman" pitchFamily="18" charset="0"/>
                <a:cs typeface="Times New Roman" pitchFamily="18" charset="0"/>
              </a:rPr>
              <a:t> Security Plans contain measures designed to mitigate vulnerabilities, but they are more than that</a:t>
            </a:r>
            <a:r>
              <a:rPr lang="en-US" sz="1100" i="0" baseline="0" dirty="0" smtClean="0">
                <a:latin typeface="Times New Roman" pitchFamily="18" charset="0"/>
                <a:cs typeface="Times New Roman" pitchFamily="18" charset="0"/>
              </a:rPr>
              <a:t> and </a:t>
            </a:r>
            <a:r>
              <a:rPr lang="en-US" sz="1100" i="0" dirty="0" smtClean="0">
                <a:latin typeface="Times New Roman" pitchFamily="18" charset="0"/>
                <a:cs typeface="Times New Roman" pitchFamily="18" charset="0"/>
              </a:rPr>
              <a:t>require additional information in order to be compliant with MTSA. </a:t>
            </a:r>
          </a:p>
          <a:p>
            <a:pPr>
              <a:spcBef>
                <a:spcPts val="0"/>
              </a:spcBef>
              <a:buFontTx/>
              <a:buChar char="•"/>
            </a:pPr>
            <a:endParaRPr lang="en-US" sz="1100" i="0" dirty="0" smtClean="0">
              <a:latin typeface="Times New Roman" pitchFamily="18" charset="0"/>
              <a:cs typeface="Times New Roman" pitchFamily="18" charset="0"/>
            </a:endParaRPr>
          </a:p>
          <a:p>
            <a:pPr>
              <a:spcBef>
                <a:spcPts val="0"/>
              </a:spcBef>
              <a:buFontTx/>
              <a:buChar char="•"/>
            </a:pPr>
            <a:r>
              <a:rPr lang="en-US" sz="1100" i="0" dirty="0" smtClean="0">
                <a:latin typeface="Times New Roman" pitchFamily="18" charset="0"/>
                <a:cs typeface="Times New Roman" pitchFamily="18" charset="0"/>
              </a:rPr>
              <a:t> As the slide states some of the contents are administrative – a list of training requirements and responsibilities for security officers and personnel; what is necessary in performing drills and exercises; what records must the vessel/facility keep for CG examination; and how owners/operators submit changes to their security plan.</a:t>
            </a:r>
          </a:p>
          <a:p>
            <a:pPr>
              <a:spcBef>
                <a:spcPts val="0"/>
              </a:spcBef>
              <a:buFontTx/>
              <a:buChar char="•"/>
            </a:pPr>
            <a:endParaRPr lang="en-US" sz="1100" i="0" dirty="0" smtClean="0">
              <a:latin typeface="Times New Roman" pitchFamily="18" charset="0"/>
              <a:cs typeface="Times New Roman" pitchFamily="18" charset="0"/>
            </a:endParaRPr>
          </a:p>
          <a:p>
            <a:pPr>
              <a:spcBef>
                <a:spcPts val="0"/>
              </a:spcBef>
              <a:buFontTx/>
              <a:buChar char="•"/>
            </a:pPr>
            <a:r>
              <a:rPr lang="en-US" sz="1100" i="0" dirty="0" smtClean="0">
                <a:latin typeface="Times New Roman" pitchFamily="18" charset="0"/>
                <a:cs typeface="Times New Roman" pitchFamily="18" charset="0"/>
              </a:rPr>
              <a:t> These sections could actually be copied straight from the regulation and pasted directly into a security plan. However, the items marked with a </a:t>
            </a:r>
            <a:r>
              <a:rPr lang="en-US" sz="1100" i="0" dirty="0" smtClean="0">
                <a:solidFill>
                  <a:srgbClr val="FF0000"/>
                </a:solidFill>
                <a:latin typeface="Times New Roman" pitchFamily="18" charset="0"/>
                <a:cs typeface="Times New Roman" pitchFamily="18" charset="0"/>
              </a:rPr>
              <a:t>red asterisk </a:t>
            </a:r>
            <a:r>
              <a:rPr lang="en-US" sz="1100" i="0" dirty="0" smtClean="0">
                <a:latin typeface="Times New Roman" pitchFamily="18" charset="0"/>
                <a:cs typeface="Times New Roman" pitchFamily="18" charset="0"/>
              </a:rPr>
              <a:t>may contain SSI after they are filled out.</a:t>
            </a:r>
            <a:r>
              <a:rPr lang="en-US" sz="1100" i="0" baseline="0" dirty="0" smtClean="0">
                <a:latin typeface="Times New Roman" pitchFamily="18" charset="0"/>
                <a:cs typeface="Times New Roman" pitchFamily="18" charset="0"/>
              </a:rPr>
              <a:t> i.e., Records of incidents and breaches of security must be kept– very probable for containing SSI.  And, </a:t>
            </a:r>
            <a:r>
              <a:rPr lang="en-US" sz="1100" i="0" dirty="0" smtClean="0">
                <a:latin typeface="Times New Roman" pitchFamily="18" charset="0"/>
                <a:cs typeface="Times New Roman" pitchFamily="18" charset="0"/>
              </a:rPr>
              <a:t>the Declaration of Security (DoS) spells</a:t>
            </a:r>
            <a:r>
              <a:rPr lang="en-US" sz="1100" i="0" baseline="0" dirty="0" smtClean="0">
                <a:latin typeface="Times New Roman" pitchFamily="18" charset="0"/>
                <a:cs typeface="Times New Roman" pitchFamily="18" charset="0"/>
              </a:rPr>
              <a:t> out specific security duties to be performed by the vessel and the facility during interface.</a:t>
            </a:r>
          </a:p>
          <a:p>
            <a:pPr>
              <a:buFontTx/>
              <a:buChar char="•"/>
            </a:pPr>
            <a:endParaRPr lang="en-US" sz="1100" i="0" baseline="0" dirty="0" smtClean="0">
              <a:latin typeface="Times New Roman" pitchFamily="18" charset="0"/>
              <a:cs typeface="Times New Roman" pitchFamily="18" charset="0"/>
            </a:endParaRPr>
          </a:p>
          <a:p>
            <a:pPr>
              <a:buFontTx/>
              <a:buNone/>
            </a:pPr>
            <a:endParaRPr lang="en-US" dirty="0" smtClean="0">
              <a:cs typeface="Arial" charset="0"/>
            </a:endParaRPr>
          </a:p>
          <a:p>
            <a:pPr>
              <a:buFontTx/>
              <a:buNone/>
            </a:pPr>
            <a:endParaRPr lang="en-US" dirty="0" smtClean="0">
              <a:cs typeface="Arial" charset="0"/>
            </a:endParaRPr>
          </a:p>
          <a:p>
            <a:endParaRPr lang="en-US" dirty="0" smtClean="0"/>
          </a:p>
        </p:txBody>
      </p:sp>
      <p:sp>
        <p:nvSpPr>
          <p:cNvPr id="26628" name="Slide Number Placeholder 3"/>
          <p:cNvSpPr>
            <a:spLocks noGrp="1"/>
          </p:cNvSpPr>
          <p:nvPr>
            <p:ph type="sldNum" sz="quarter" idx="5"/>
          </p:nvPr>
        </p:nvSpPr>
        <p:spPr/>
        <p:txBody>
          <a:bodyPr/>
          <a:lstStyle/>
          <a:p>
            <a:pPr defTabSz="949273">
              <a:defRPr/>
            </a:pPr>
            <a:fld id="{06DCF7F8-A928-427E-84F0-1A933C4F1012}" type="slidenum">
              <a:rPr lang="en-US" smtClean="0"/>
              <a:pPr defTabSz="949273">
                <a:defRPr/>
              </a:pPr>
              <a:t>9</a:t>
            </a:fld>
            <a:endParaRPr lang="en-US" dirty="0" smtClean="0"/>
          </a:p>
        </p:txBody>
      </p:sp>
      <p:sp>
        <p:nvSpPr>
          <p:cNvPr id="26629" name="Footer Placeholder 4"/>
          <p:cNvSpPr>
            <a:spLocks noGrp="1"/>
          </p:cNvSpPr>
          <p:nvPr>
            <p:ph type="ftr" sz="quarter" idx="4"/>
          </p:nvPr>
        </p:nvSpPr>
        <p:spPr/>
        <p:txBody>
          <a:bodyPr/>
          <a:lstStyle/>
          <a:p>
            <a:pPr defTabSz="949273">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0"/>
          <p:cNvGraphicFramePr>
            <a:graphicFrameLocks noChangeAspect="1"/>
          </p:cNvGraphicFramePr>
          <p:nvPr/>
        </p:nvGraphicFramePr>
        <p:xfrm>
          <a:off x="5208588" y="5322888"/>
          <a:ext cx="3132137" cy="984250"/>
        </p:xfrm>
        <a:graphic>
          <a:graphicData uri="http://schemas.openxmlformats.org/presentationml/2006/ole">
            <p:oleObj spid="_x0000_s49154" name="Picture" r:id="rId3" imgW="2201040" imgH="690120" progId="Word.Picture.8">
              <p:embed/>
            </p:oleObj>
          </a:graphicData>
        </a:graphic>
      </p:graphicFrame>
      <p:sp>
        <p:nvSpPr>
          <p:cNvPr id="654338" name="Rectangle 2"/>
          <p:cNvSpPr>
            <a:spLocks noGrp="1" noChangeArrowheads="1"/>
          </p:cNvSpPr>
          <p:nvPr>
            <p:ph type="ctrTitle"/>
          </p:nvPr>
        </p:nvSpPr>
        <p:spPr>
          <a:xfrm>
            <a:off x="2197100" y="1152525"/>
            <a:ext cx="6261100" cy="2714625"/>
          </a:xfrm>
        </p:spPr>
        <p:txBody>
          <a:bodyPr/>
          <a:lstStyle>
            <a:lvl1pPr>
              <a:defRPr/>
            </a:lvl1pPr>
          </a:lstStyle>
          <a:p>
            <a:r>
              <a:rPr lang="en-US"/>
              <a:t>Click to edit Master title style</a:t>
            </a:r>
          </a:p>
        </p:txBody>
      </p:sp>
      <p:sp>
        <p:nvSpPr>
          <p:cNvPr id="654339" name="Rectangle 3"/>
          <p:cNvSpPr>
            <a:spLocks noGrp="1" noChangeArrowheads="1"/>
          </p:cNvSpPr>
          <p:nvPr>
            <p:ph type="subTitle" idx="1"/>
          </p:nvPr>
        </p:nvSpPr>
        <p:spPr>
          <a:xfrm>
            <a:off x="2163763" y="3886200"/>
            <a:ext cx="5583237" cy="1752600"/>
          </a:xfrm>
        </p:spPr>
        <p:txBody>
          <a:bodyPr/>
          <a:lstStyle>
            <a:lvl1pPr marL="0" indent="0">
              <a:buFontTx/>
              <a:buNone/>
              <a:defRPr>
                <a:solidFill>
                  <a:srgbClr val="000099"/>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052CC0-6E32-4F63-9918-C47E7CF233F0}" type="slidenum">
              <a:rPr lang="en-US" altLang="en-US"/>
              <a:pPr>
                <a:defRPr/>
              </a:pPr>
              <a:t>‹#›</a:t>
            </a:fld>
            <a:endParaRPr lang="en-US" altLang="en-US" sz="600"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3000" y="228600"/>
            <a:ext cx="1981200" cy="511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28600"/>
            <a:ext cx="5791200" cy="511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71FF502-D694-4610-85AF-5BF1A7EC7EB0}" type="slidenum">
              <a:rPr lang="en-US" altLang="en-US"/>
              <a:pPr>
                <a:defRPr/>
              </a:pPr>
              <a:t>‹#›</a:t>
            </a:fld>
            <a:endParaRPr lang="en-US" altLang="en-US" sz="600"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1844F28-DEE2-42C4-A849-C8777F68CD93}" type="slidenum">
              <a:rPr lang="en-US" altLang="en-US"/>
              <a:pPr>
                <a:defRPr/>
              </a:pPr>
              <a:t>‹#›</a:t>
            </a:fld>
            <a:endParaRPr lang="en-US" altLang="en-US" sz="600"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7EB1A-34F3-4961-89A4-1F8CFC06283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E270E-E3B1-4558-B11D-B97D359D43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48D3DE-CFD1-42BA-B601-B4004F0E5DE0}" type="slidenum">
              <a:rPr lang="en-US" altLang="en-US"/>
              <a:pPr>
                <a:defRPr/>
              </a:pPr>
              <a:t>‹#›</a:t>
            </a:fld>
            <a:endParaRPr lang="en-US" altLang="en-US" sz="600"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319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2319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3DD4F94-D1DF-45BB-9504-4AE3531B7DDE}" type="slidenum">
              <a:rPr lang="en-US" altLang="en-US"/>
              <a:pPr>
                <a:defRPr/>
              </a:pPr>
              <a:t>‹#›</a:t>
            </a:fld>
            <a:endParaRPr lang="en-US" altLang="en-US" sz="60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D4FC627-7035-4AFA-948C-4F4929D2BEAA}" type="slidenum">
              <a:rPr lang="en-US" altLang="en-US"/>
              <a:pPr>
                <a:defRPr/>
              </a:pPr>
              <a:t>‹#›</a:t>
            </a:fld>
            <a:endParaRPr lang="en-US" altLang="en-US" sz="600"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F5B2138-A5AA-4B7B-86DB-BE84DCA235E4}" type="slidenum">
              <a:rPr lang="en-US" altLang="en-US"/>
              <a:pPr>
                <a:defRPr/>
              </a:pPr>
              <a:t>‹#›</a:t>
            </a:fld>
            <a:endParaRPr lang="en-US" altLang="en-US" sz="60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39DBE84-93B1-451C-9C01-17736D44205C}" type="slidenum">
              <a:rPr lang="en-US" altLang="en-US"/>
              <a:pPr>
                <a:defRPr/>
              </a:pPr>
              <a:t>‹#›</a:t>
            </a:fld>
            <a:endParaRPr lang="en-US" altLang="en-US" sz="600"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2AF819C-DB86-4CA5-A7CA-EFD3220A4E15}" type="slidenum">
              <a:rPr lang="en-US" altLang="en-US"/>
              <a:pPr>
                <a:defRPr/>
              </a:pPr>
              <a:t>‹#›</a:t>
            </a:fld>
            <a:endParaRPr lang="en-US" altLang="en-US" sz="600"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F035474-0DD3-4750-9822-3143CC2F07A3}" type="slidenum">
              <a:rPr lang="en-US" altLang="en-US"/>
              <a:pPr>
                <a:defRPr/>
              </a:pPr>
              <a:t>‹#›</a:t>
            </a:fld>
            <a:endParaRPr lang="en-US" altLang="en-US" sz="600"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4"/>
          <p:cNvGraphicFramePr>
            <a:graphicFrameLocks noChangeAspect="1"/>
          </p:cNvGraphicFramePr>
          <p:nvPr/>
        </p:nvGraphicFramePr>
        <p:xfrm>
          <a:off x="546100" y="6065838"/>
          <a:ext cx="1522413" cy="477837"/>
        </p:xfrm>
        <a:graphic>
          <a:graphicData uri="http://schemas.openxmlformats.org/presentationml/2006/ole">
            <p:oleObj spid="_x0000_s1026" name="Picture" r:id="rId14" imgW="2201040" imgH="690120" progId="Word.Picture.8">
              <p:embed/>
            </p:oleObj>
          </a:graphicData>
        </a:graphic>
      </p:graphicFrame>
      <p:sp>
        <p:nvSpPr>
          <p:cNvPr id="1028" name="Rectangle 3"/>
          <p:cNvSpPr>
            <a:spLocks noGrp="1" noChangeArrowheads="1"/>
          </p:cNvSpPr>
          <p:nvPr>
            <p:ph type="title"/>
          </p:nvPr>
        </p:nvSpPr>
        <p:spPr bwMode="auto">
          <a:xfrm>
            <a:off x="279400" y="228600"/>
            <a:ext cx="7924800" cy="73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4"/>
          <p:cNvSpPr>
            <a:spLocks noGrp="1" noChangeArrowheads="1"/>
          </p:cNvSpPr>
          <p:nvPr>
            <p:ph type="body" idx="1"/>
          </p:nvPr>
        </p:nvSpPr>
        <p:spPr bwMode="auto">
          <a:xfrm>
            <a:off x="342900" y="12319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sldNum" sz="quarter" idx="4"/>
          </p:nvPr>
        </p:nvSpPr>
        <p:spPr bwMode="auto">
          <a:xfrm>
            <a:off x="8540750" y="6324600"/>
            <a:ext cx="320675" cy="3810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eaLnBrk="0" hangingPunct="0">
              <a:defRPr b="0">
                <a:latin typeface="Arial" charset="0"/>
                <a:cs typeface="+mn-cs"/>
              </a:defRPr>
            </a:lvl1pPr>
          </a:lstStyle>
          <a:p>
            <a:pPr>
              <a:defRPr/>
            </a:pPr>
            <a:fld id="{A1EDB56E-9EB5-414F-8733-1A73AD1BFC17}" type="slidenum">
              <a:rPr lang="en-US" altLang="en-US"/>
              <a:pPr>
                <a:defRPr/>
              </a:pPr>
              <a:t>‹#›</a:t>
            </a:fld>
            <a:endParaRPr lang="en-US" altLang="en-US" sz="600" dirty="0"/>
          </a:p>
        </p:txBody>
      </p:sp>
      <p:sp>
        <p:nvSpPr>
          <p:cNvPr id="16399" name="Rectangle 15"/>
          <p:cNvSpPr>
            <a:spLocks noChangeArrowheads="1"/>
          </p:cNvSpPr>
          <p:nvPr userDrawn="1"/>
        </p:nvSpPr>
        <p:spPr bwMode="auto">
          <a:xfrm>
            <a:off x="395288" y="6100763"/>
            <a:ext cx="136525" cy="531812"/>
          </a:xfrm>
          <a:prstGeom prst="rect">
            <a:avLst/>
          </a:prstGeom>
          <a:solidFill>
            <a:schemeClr val="bg1"/>
          </a:solidFill>
          <a:ln w="9525" algn="ctr">
            <a:noFill/>
            <a:miter lim="800000"/>
            <a:headEnd/>
            <a:tailEnd/>
          </a:ln>
          <a:effectLst/>
        </p:spPr>
        <p:txBody>
          <a:bodyPr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4058"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ransition/>
  <p:hf hdr="0" ftr="0" dt="0"/>
  <p:txStyles>
    <p:titleStyle>
      <a:lvl1pPr algn="l" rtl="0" eaLnBrk="0" fontAlgn="base" hangingPunct="0">
        <a:spcBef>
          <a:spcPct val="0"/>
        </a:spcBef>
        <a:spcAft>
          <a:spcPct val="0"/>
        </a:spcAft>
        <a:defRPr sz="3000" b="1">
          <a:solidFill>
            <a:srgbClr val="000099"/>
          </a:solidFill>
          <a:latin typeface="+mj-lt"/>
          <a:ea typeface="+mj-ea"/>
          <a:cs typeface="+mj-cs"/>
        </a:defRPr>
      </a:lvl1pPr>
      <a:lvl2pPr algn="l" rtl="0" eaLnBrk="0" fontAlgn="base" hangingPunct="0">
        <a:spcBef>
          <a:spcPct val="0"/>
        </a:spcBef>
        <a:spcAft>
          <a:spcPct val="0"/>
        </a:spcAft>
        <a:defRPr sz="3000" b="1">
          <a:solidFill>
            <a:srgbClr val="000099"/>
          </a:solidFill>
          <a:latin typeface="Arial" charset="0"/>
        </a:defRPr>
      </a:lvl2pPr>
      <a:lvl3pPr algn="l" rtl="0" eaLnBrk="0" fontAlgn="base" hangingPunct="0">
        <a:spcBef>
          <a:spcPct val="0"/>
        </a:spcBef>
        <a:spcAft>
          <a:spcPct val="0"/>
        </a:spcAft>
        <a:defRPr sz="3000" b="1">
          <a:solidFill>
            <a:srgbClr val="000099"/>
          </a:solidFill>
          <a:latin typeface="Arial" charset="0"/>
        </a:defRPr>
      </a:lvl3pPr>
      <a:lvl4pPr algn="l" rtl="0" eaLnBrk="0" fontAlgn="base" hangingPunct="0">
        <a:spcBef>
          <a:spcPct val="0"/>
        </a:spcBef>
        <a:spcAft>
          <a:spcPct val="0"/>
        </a:spcAft>
        <a:defRPr sz="3000" b="1">
          <a:solidFill>
            <a:srgbClr val="000099"/>
          </a:solidFill>
          <a:latin typeface="Arial" charset="0"/>
        </a:defRPr>
      </a:lvl4pPr>
      <a:lvl5pPr algn="l" rtl="0" eaLnBrk="0" fontAlgn="base" hangingPunct="0">
        <a:spcBef>
          <a:spcPct val="0"/>
        </a:spcBef>
        <a:spcAft>
          <a:spcPct val="0"/>
        </a:spcAft>
        <a:defRPr sz="3000" b="1">
          <a:solidFill>
            <a:srgbClr val="000099"/>
          </a:solidFill>
          <a:latin typeface="Arial" charset="0"/>
        </a:defRPr>
      </a:lvl5pPr>
      <a:lvl6pPr marL="457200" algn="l" rtl="0" eaLnBrk="0" fontAlgn="base" hangingPunct="0">
        <a:spcBef>
          <a:spcPct val="0"/>
        </a:spcBef>
        <a:spcAft>
          <a:spcPct val="0"/>
        </a:spcAft>
        <a:defRPr sz="3000" b="1">
          <a:solidFill>
            <a:srgbClr val="000099"/>
          </a:solidFill>
          <a:latin typeface="Arial" charset="0"/>
        </a:defRPr>
      </a:lvl6pPr>
      <a:lvl7pPr marL="914400" algn="l" rtl="0" eaLnBrk="0" fontAlgn="base" hangingPunct="0">
        <a:spcBef>
          <a:spcPct val="0"/>
        </a:spcBef>
        <a:spcAft>
          <a:spcPct val="0"/>
        </a:spcAft>
        <a:defRPr sz="3000" b="1">
          <a:solidFill>
            <a:srgbClr val="000099"/>
          </a:solidFill>
          <a:latin typeface="Arial" charset="0"/>
        </a:defRPr>
      </a:lvl7pPr>
      <a:lvl8pPr marL="1371600" algn="l" rtl="0" eaLnBrk="0" fontAlgn="base" hangingPunct="0">
        <a:spcBef>
          <a:spcPct val="0"/>
        </a:spcBef>
        <a:spcAft>
          <a:spcPct val="0"/>
        </a:spcAft>
        <a:defRPr sz="3000" b="1">
          <a:solidFill>
            <a:srgbClr val="000099"/>
          </a:solidFill>
          <a:latin typeface="Arial" charset="0"/>
        </a:defRPr>
      </a:lvl8pPr>
      <a:lvl9pPr marL="1828800" algn="l" rtl="0" eaLnBrk="0" fontAlgn="base" hangingPunct="0">
        <a:spcBef>
          <a:spcPct val="0"/>
        </a:spcBef>
        <a:spcAft>
          <a:spcPct val="0"/>
        </a:spcAft>
        <a:defRPr sz="3000" b="1">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1600">
          <a:solidFill>
            <a:schemeClr val="tx1"/>
          </a:solidFill>
          <a:latin typeface="+mn-lt"/>
        </a:defRPr>
      </a:lvl2pPr>
      <a:lvl3pPr marL="1085850" indent="-228600" algn="l" rtl="0" eaLnBrk="0" fontAlgn="base" hangingPunct="0">
        <a:spcBef>
          <a:spcPct val="20000"/>
        </a:spcBef>
        <a:spcAft>
          <a:spcPct val="0"/>
        </a:spcAft>
        <a:buClr>
          <a:schemeClr val="tx1"/>
        </a:buClr>
        <a:buChar char="•"/>
        <a:defRPr sz="1400">
          <a:solidFill>
            <a:schemeClr val="tx1"/>
          </a:solidFill>
          <a:latin typeface="+mn-lt"/>
        </a:defRPr>
      </a:lvl3pPr>
      <a:lvl4pPr marL="1428750" indent="-228600" algn="l" rtl="0" eaLnBrk="0" fontAlgn="base" hangingPunct="0">
        <a:spcBef>
          <a:spcPct val="20000"/>
        </a:spcBef>
        <a:spcAft>
          <a:spcPct val="0"/>
        </a:spcAft>
        <a:buClr>
          <a:schemeClr val="tx1"/>
        </a:buClr>
        <a:buChar char="–"/>
        <a:defRPr sz="1200">
          <a:solidFill>
            <a:schemeClr val="tx1"/>
          </a:solidFill>
          <a:latin typeface="+mn-lt"/>
        </a:defRPr>
      </a:lvl4pPr>
      <a:lvl5pPr marL="1771650" indent="-228600" algn="l" rtl="0" eaLnBrk="0" fontAlgn="base" hangingPunct="0">
        <a:spcBef>
          <a:spcPct val="20000"/>
        </a:spcBef>
        <a:spcAft>
          <a:spcPct val="0"/>
        </a:spcAft>
        <a:buClr>
          <a:schemeClr val="tx1"/>
        </a:buClr>
        <a:buChar char="»"/>
        <a:defRPr sz="1000">
          <a:solidFill>
            <a:schemeClr val="tx1"/>
          </a:solidFill>
          <a:latin typeface="+mn-lt"/>
        </a:defRPr>
      </a:lvl5pPr>
      <a:lvl6pPr marL="2228850" indent="-228600" algn="l" rtl="0" fontAlgn="base">
        <a:spcBef>
          <a:spcPct val="20000"/>
        </a:spcBef>
        <a:spcAft>
          <a:spcPct val="0"/>
        </a:spcAft>
        <a:buClr>
          <a:schemeClr val="tx1"/>
        </a:buClr>
        <a:buChar char="»"/>
        <a:defRPr sz="1000">
          <a:solidFill>
            <a:schemeClr val="tx1"/>
          </a:solidFill>
          <a:latin typeface="+mn-lt"/>
        </a:defRPr>
      </a:lvl6pPr>
      <a:lvl7pPr marL="2686050" indent="-228600" algn="l" rtl="0" fontAlgn="base">
        <a:spcBef>
          <a:spcPct val="20000"/>
        </a:spcBef>
        <a:spcAft>
          <a:spcPct val="0"/>
        </a:spcAft>
        <a:buClr>
          <a:schemeClr val="tx1"/>
        </a:buClr>
        <a:buChar char="»"/>
        <a:defRPr sz="1000">
          <a:solidFill>
            <a:schemeClr val="tx1"/>
          </a:solidFill>
          <a:latin typeface="+mn-lt"/>
        </a:defRPr>
      </a:lvl7pPr>
      <a:lvl8pPr marL="3143250" indent="-228600" algn="l" rtl="0" fontAlgn="base">
        <a:spcBef>
          <a:spcPct val="20000"/>
        </a:spcBef>
        <a:spcAft>
          <a:spcPct val="0"/>
        </a:spcAft>
        <a:buClr>
          <a:schemeClr val="tx1"/>
        </a:buClr>
        <a:buChar char="»"/>
        <a:defRPr sz="1000">
          <a:solidFill>
            <a:schemeClr val="tx1"/>
          </a:solidFill>
          <a:latin typeface="+mn-lt"/>
        </a:defRPr>
      </a:lvl8pPr>
      <a:lvl9pPr marL="3600450" indent="-228600" algn="l" rtl="0" fontAlgn="base">
        <a:spcBef>
          <a:spcPct val="20000"/>
        </a:spcBef>
        <a:spcAft>
          <a:spcPct val="0"/>
        </a:spcAft>
        <a:buClr>
          <a:schemeClr val="tx1"/>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7EB1A-34F3-4961-89A4-1F8CFC06283E}" type="datetimeFigureOut">
              <a:rPr lang="en-US" smtClean="0"/>
              <a:pPr/>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E270E-E3B1-4558-B11D-B97D359D43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o.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lker.com/cliparts/5/9/c/2/1194984395619889880earth_globe_dan_gerhrads_01.svg.med.p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3" Type="http://schemas.openxmlformats.org/officeDocument/2006/relationships/image" Target="../media/image10.wmf"/><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wmf"/><Relationship Id="rId5" Type="http://schemas.openxmlformats.org/officeDocument/2006/relationships/image" Target="../media/image12.png"/><Relationship Id="rId10" Type="http://schemas.openxmlformats.org/officeDocument/2006/relationships/image" Target="../media/image17.wmf"/><Relationship Id="rId4" Type="http://schemas.openxmlformats.org/officeDocument/2006/relationships/image" Target="../media/image11.png"/><Relationship Id="rId9" Type="http://schemas.openxmlformats.org/officeDocument/2006/relationships/image" Target="../media/image1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cgvi.uscg.mil/media/main.php?g2_itemId=1036439"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2250" y="636588"/>
            <a:ext cx="8610600" cy="4179887"/>
          </a:xfrm>
        </p:spPr>
        <p:txBody>
          <a:bodyPr/>
          <a:lstStyle/>
          <a:p>
            <a:pPr algn="ctr">
              <a:spcAft>
                <a:spcPts val="600"/>
              </a:spcAft>
            </a:pPr>
            <a:r>
              <a:rPr lang="en-US" sz="2400" dirty="0" smtClean="0"/>
              <a:t/>
            </a:r>
            <a:br>
              <a:rPr lang="en-US" sz="2400" dirty="0" smtClean="0"/>
            </a:br>
            <a:r>
              <a:rPr lang="en-US" sz="2400" dirty="0" smtClean="0">
                <a:solidFill>
                  <a:schemeClr val="tx1"/>
                </a:solidFill>
                <a:latin typeface="+mn-lt"/>
              </a:rPr>
              <a:t>Introduction to</a:t>
            </a:r>
            <a:br>
              <a:rPr lang="en-US" sz="2400" dirty="0" smtClean="0">
                <a:solidFill>
                  <a:schemeClr val="tx1"/>
                </a:solidFill>
                <a:latin typeface="+mn-lt"/>
              </a:rPr>
            </a:b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tx1"/>
                </a:solidFill>
                <a:latin typeface="+mn-lt"/>
              </a:rPr>
              <a:t>The Maritime Transportation Security Act (MTSA)</a:t>
            </a:r>
            <a:br>
              <a:rPr lang="en-US" sz="2400" dirty="0" smtClean="0">
                <a:solidFill>
                  <a:schemeClr val="tx1"/>
                </a:solidFill>
                <a:latin typeface="+mn-lt"/>
              </a:rPr>
            </a:b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tx1"/>
                </a:solidFill>
                <a:latin typeface="+mn-lt"/>
              </a:rPr>
              <a:t>and</a:t>
            </a:r>
            <a:br>
              <a:rPr lang="en-US" sz="2400" dirty="0" smtClean="0">
                <a:solidFill>
                  <a:schemeClr val="tx1"/>
                </a:solidFill>
                <a:latin typeface="+mn-lt"/>
              </a:rPr>
            </a:b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tx1"/>
                </a:solidFill>
                <a:latin typeface="+mn-lt"/>
              </a:rPr>
              <a:t>The International Ship and Port Facility Security Code (ISPS)</a:t>
            </a:r>
            <a:r>
              <a:rPr lang="en-US" sz="2400" dirty="0" smtClean="0">
                <a:solidFill>
                  <a:schemeClr val="tx1"/>
                </a:solidFill>
              </a:rPr>
              <a:t/>
            </a:r>
            <a:br>
              <a:rPr lang="en-US" sz="2400" dirty="0" smtClean="0">
                <a:solidFill>
                  <a:schemeClr val="tx1"/>
                </a:solidFill>
              </a:rPr>
            </a:br>
            <a:endParaRPr lang="en-US" sz="2400" dirty="0" smtClean="0">
              <a:solidFill>
                <a:schemeClr val="tx1"/>
              </a:solidFill>
            </a:endParaRPr>
          </a:p>
        </p:txBody>
      </p:sp>
      <p:pic>
        <p:nvPicPr>
          <p:cNvPr id="3" name="Picture 6" descr="logo">
            <a:hlinkClick r:id="rId3"/>
          </p:cNvPr>
          <p:cNvPicPr>
            <a:picLocks noChangeAspect="1" noChangeArrowheads="1"/>
          </p:cNvPicPr>
          <p:nvPr/>
        </p:nvPicPr>
        <p:blipFill>
          <a:blip r:embed="rId4" cstate="print"/>
          <a:srcRect/>
          <a:stretch>
            <a:fillRect/>
          </a:stretch>
        </p:blipFill>
        <p:spPr bwMode="auto">
          <a:xfrm>
            <a:off x="803275" y="5341938"/>
            <a:ext cx="3028950" cy="100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9400" y="228599"/>
            <a:ext cx="7924800" cy="1237343"/>
          </a:xfrm>
        </p:spPr>
        <p:txBody>
          <a:bodyPr/>
          <a:lstStyle/>
          <a:p>
            <a:r>
              <a:rPr lang="en-US" sz="2800" dirty="0" smtClean="0">
                <a:latin typeface="Tahoma" pitchFamily="34" charset="0"/>
                <a:ea typeface="Tahoma" pitchFamily="34" charset="0"/>
                <a:cs typeface="Tahoma" pitchFamily="34" charset="0"/>
              </a:rPr>
              <a:t>The MTSA Security Plan </a:t>
            </a:r>
            <a:r>
              <a:rPr lang="en-US" sz="1600" dirty="0" smtClean="0">
                <a:latin typeface="Tahoma" pitchFamily="34" charset="0"/>
                <a:ea typeface="Tahoma" pitchFamily="34" charset="0"/>
                <a:cs typeface="Tahoma" pitchFamily="34" charset="0"/>
              </a:rPr>
              <a:t>(continued)</a:t>
            </a:r>
            <a:endParaRPr lang="en-US" sz="1600" dirty="0" smtClean="0">
              <a:latin typeface="Calibri" pitchFamily="34" charset="0"/>
            </a:endParaRPr>
          </a:p>
        </p:txBody>
      </p:sp>
      <p:sp>
        <p:nvSpPr>
          <p:cNvPr id="10243" name="Rectangle 3"/>
          <p:cNvSpPr>
            <a:spLocks noGrp="1" noChangeArrowheads="1"/>
          </p:cNvSpPr>
          <p:nvPr>
            <p:ph type="body" idx="1"/>
          </p:nvPr>
        </p:nvSpPr>
        <p:spPr>
          <a:xfrm>
            <a:off x="342900" y="1231900"/>
            <a:ext cx="7848600" cy="5357586"/>
          </a:xfrm>
        </p:spPr>
        <p:txBody>
          <a:bodyPr/>
          <a:lstStyle/>
          <a:p>
            <a:endParaRPr lang="en-US" b="1" dirty="0" smtClean="0"/>
          </a:p>
          <a:p>
            <a:endParaRPr lang="en-US" b="1" dirty="0" smtClean="0"/>
          </a:p>
          <a:p>
            <a:pPr>
              <a:buNone/>
            </a:pPr>
            <a:r>
              <a:rPr lang="en-US" sz="2400" b="1" dirty="0" smtClean="0"/>
              <a:t>Sensitive Security Information (SSI) sections include:</a:t>
            </a:r>
          </a:p>
          <a:p>
            <a:pPr>
              <a:buNone/>
            </a:pPr>
            <a:endParaRPr lang="en-US" sz="2400" b="1" dirty="0" smtClean="0"/>
          </a:p>
          <a:p>
            <a:pPr marL="914400" lvl="1">
              <a:buFont typeface="Arial" pitchFamily="34" charset="0"/>
              <a:buChar char="•"/>
            </a:pPr>
            <a:r>
              <a:rPr lang="en-US" sz="2000" b="1" dirty="0" smtClean="0"/>
              <a:t>Security measures for access control</a:t>
            </a:r>
          </a:p>
          <a:p>
            <a:pPr marL="914400" lvl="1">
              <a:buFont typeface="Arial" pitchFamily="34" charset="0"/>
              <a:buChar char="•"/>
            </a:pPr>
            <a:r>
              <a:rPr lang="en-US" sz="2000" b="1" dirty="0" smtClean="0"/>
              <a:t>Security measures for restricted areas</a:t>
            </a:r>
          </a:p>
          <a:p>
            <a:pPr marL="914400" lvl="1">
              <a:buFont typeface="Arial" pitchFamily="34" charset="0"/>
              <a:buChar char="•"/>
            </a:pPr>
            <a:r>
              <a:rPr lang="en-US" sz="2000" b="1" dirty="0" smtClean="0"/>
              <a:t>Security measures for handling cargo</a:t>
            </a:r>
          </a:p>
          <a:p>
            <a:pPr marL="914400" lvl="1">
              <a:buFont typeface="Arial" pitchFamily="34" charset="0"/>
              <a:buChar char="•"/>
            </a:pPr>
            <a:r>
              <a:rPr lang="en-US" sz="2000" b="1" dirty="0" smtClean="0"/>
              <a:t>Security measures for stores &amp; bunkers</a:t>
            </a:r>
          </a:p>
          <a:p>
            <a:pPr marL="914400" lvl="1">
              <a:buFont typeface="Arial" pitchFamily="34" charset="0"/>
              <a:buChar char="•"/>
            </a:pPr>
            <a:r>
              <a:rPr lang="en-US" sz="2000" b="1" dirty="0" smtClean="0"/>
              <a:t>Security incident procedures</a:t>
            </a:r>
            <a:r>
              <a:rPr lang="en-US" sz="2000" b="1" dirty="0" smtClean="0">
                <a:solidFill>
                  <a:srgbClr val="FF0000"/>
                </a:solidFill>
              </a:rPr>
              <a:t>*</a:t>
            </a:r>
          </a:p>
          <a:p>
            <a:pPr marL="914400" lvl="1">
              <a:buFont typeface="Arial" pitchFamily="34" charset="0"/>
              <a:buChar char="•"/>
            </a:pPr>
            <a:r>
              <a:rPr lang="en-US" sz="2000" b="1" dirty="0" smtClean="0"/>
              <a:t>Security measures for monitoring</a:t>
            </a:r>
          </a:p>
          <a:p>
            <a:pPr lvl="1"/>
            <a:endParaRPr lang="en-US" sz="1800" b="1" dirty="0" smtClean="0">
              <a:latin typeface="Calibri" pitchFamily="34" charset="0"/>
            </a:endParaRPr>
          </a:p>
          <a:p>
            <a:pPr lvl="1"/>
            <a:endParaRPr lang="en-US" sz="1800" b="1" dirty="0" smtClean="0">
              <a:latin typeface="Calibri" pitchFamily="34" charset="0"/>
            </a:endParaRPr>
          </a:p>
          <a:p>
            <a:pPr lvl="1">
              <a:buNone/>
            </a:pPr>
            <a:endParaRPr lang="en-US" sz="1800" b="1" dirty="0" smtClean="0">
              <a:latin typeface="Calibri" pitchFamily="34" charset="0"/>
            </a:endParaRPr>
          </a:p>
          <a:p>
            <a:pPr lvl="1"/>
            <a:endParaRPr lang="en-US" sz="1800" b="1" dirty="0" smtClean="0">
              <a:latin typeface="Calibri" pitchFamily="34" charset="0"/>
            </a:endParaRPr>
          </a:p>
        </p:txBody>
      </p:sp>
      <p:sp>
        <p:nvSpPr>
          <p:cNvPr id="10244" name="Slide Number Placeholder 3"/>
          <p:cNvSpPr>
            <a:spLocks noGrp="1"/>
          </p:cNvSpPr>
          <p:nvPr>
            <p:ph type="sldNum" sz="quarter" idx="10"/>
          </p:nvPr>
        </p:nvSpPr>
        <p:spPr/>
        <p:txBody>
          <a:bodyPr/>
          <a:lstStyle/>
          <a:p>
            <a:pPr>
              <a:defRPr/>
            </a:pPr>
            <a:fld id="{0E8E709E-4DC3-4246-8B54-C632D2F41CC6}" type="slidenum">
              <a:rPr lang="en-US" altLang="en-US" smtClean="0"/>
              <a:pPr>
                <a:defRPr/>
              </a:pPr>
              <a:t>10</a:t>
            </a:fld>
            <a:endParaRPr lang="en-US" altLang="en-US" sz="600" dirty="0" smtClean="0"/>
          </a:p>
        </p:txBody>
      </p:sp>
      <p:sp>
        <p:nvSpPr>
          <p:cNvPr id="5" name="Rectangle 4"/>
          <p:cNvSpPr/>
          <p:nvPr/>
        </p:nvSpPr>
        <p:spPr bwMode="auto">
          <a:xfrm>
            <a:off x="6386285" y="2598058"/>
            <a:ext cx="1698171" cy="277222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sz="800" dirty="0" smtClean="0">
                <a:solidFill>
                  <a:srgbClr val="FF0000"/>
                </a:solidFill>
              </a:rPr>
              <a:t>Sensitive Security Information</a:t>
            </a: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500" dirty="0" smtClean="0">
                <a:solidFill>
                  <a:srgbClr val="FF0000"/>
                </a:solidFill>
              </a:rPr>
              <a:t>WARNING: This record contains Sensitive Security</a:t>
            </a:r>
          </a:p>
          <a:p>
            <a:r>
              <a:rPr lang="en-US" sz="500" dirty="0" smtClean="0">
                <a:solidFill>
                  <a:srgbClr val="FF0000"/>
                </a:solidFill>
              </a:rPr>
              <a:t>Information that is controlled under 49 CFR parts 15</a:t>
            </a:r>
          </a:p>
          <a:p>
            <a:r>
              <a:rPr lang="en-US" sz="500" dirty="0" smtClean="0">
                <a:solidFill>
                  <a:srgbClr val="FF0000"/>
                </a:solidFill>
              </a:rPr>
              <a:t>And 1520. No part of this record may be disclosed tto</a:t>
            </a:r>
          </a:p>
          <a:p>
            <a:r>
              <a:rPr lang="en-US" sz="500" dirty="0" smtClean="0">
                <a:solidFill>
                  <a:srgbClr val="FF0000"/>
                </a:solidFill>
              </a:rPr>
              <a:t>Persons without a need to know, as defined in 49 CFR</a:t>
            </a:r>
          </a:p>
          <a:p>
            <a:r>
              <a:rPr lang="en-US" sz="500" dirty="0" smtClean="0">
                <a:solidFill>
                  <a:srgbClr val="FF0000"/>
                </a:solidFill>
              </a:rPr>
              <a:t>[arts 15 and 1520 except with the written permission of</a:t>
            </a:r>
          </a:p>
          <a:p>
            <a:r>
              <a:rPr lang="en-US" sz="500" dirty="0" smtClean="0">
                <a:solidFill>
                  <a:srgbClr val="FF0000"/>
                </a:solidFill>
              </a:rPr>
              <a:t>The Administrator of the Transportation.</a:t>
            </a:r>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ahoma" pitchFamily="34" charset="0"/>
                <a:ea typeface="Tahoma" pitchFamily="34" charset="0"/>
                <a:cs typeface="Tahoma" pitchFamily="34" charset="0"/>
              </a:rPr>
              <a:t>The MTSA Security Plan </a:t>
            </a:r>
            <a:r>
              <a:rPr lang="en-US" sz="1600" dirty="0" smtClean="0">
                <a:latin typeface="Tahoma" pitchFamily="34" charset="0"/>
                <a:ea typeface="Tahoma" pitchFamily="34" charset="0"/>
                <a:cs typeface="Tahoma" pitchFamily="34" charset="0"/>
              </a:rPr>
              <a:t>(continued)</a:t>
            </a:r>
            <a:endParaRPr lang="en-US" sz="1600" dirty="0"/>
          </a:p>
        </p:txBody>
      </p:sp>
      <p:sp>
        <p:nvSpPr>
          <p:cNvPr id="3" name="Content Placeholder 2"/>
          <p:cNvSpPr>
            <a:spLocks noGrp="1"/>
          </p:cNvSpPr>
          <p:nvPr>
            <p:ph idx="1"/>
          </p:nvPr>
        </p:nvSpPr>
        <p:spPr>
          <a:xfrm>
            <a:off x="342899" y="1231900"/>
            <a:ext cx="7378701" cy="4114800"/>
          </a:xfrm>
        </p:spPr>
        <p:txBody>
          <a:bodyPr/>
          <a:lstStyle/>
          <a:p>
            <a:pPr>
              <a:buNone/>
            </a:pPr>
            <a:r>
              <a:rPr lang="en-US" sz="2400" b="1" dirty="0" smtClean="0"/>
              <a:t>VSPs of vessels that go on international voyages must also address:</a:t>
            </a:r>
          </a:p>
          <a:p>
            <a:pPr>
              <a:buNone/>
            </a:pPr>
            <a:endParaRPr lang="en-US" sz="2400" b="1" dirty="0" smtClean="0"/>
          </a:p>
          <a:p>
            <a:pPr>
              <a:spcAft>
                <a:spcPts val="600"/>
              </a:spcAft>
            </a:pPr>
            <a:r>
              <a:rPr lang="en-US" sz="1850" b="1" dirty="0" smtClean="0"/>
              <a:t>Ship Security Alert System (SSAS)</a:t>
            </a:r>
          </a:p>
          <a:p>
            <a:pPr>
              <a:spcAft>
                <a:spcPts val="600"/>
              </a:spcAft>
            </a:pPr>
            <a:r>
              <a:rPr lang="en-US" sz="1850" b="1" dirty="0" smtClean="0"/>
              <a:t>Procedures when interfacing with a port of a non-contracting government.</a:t>
            </a:r>
          </a:p>
          <a:p>
            <a:pPr>
              <a:spcAft>
                <a:spcPts val="600"/>
              </a:spcAft>
            </a:pPr>
            <a:r>
              <a:rPr lang="en-US" sz="1850" b="1" dirty="0" smtClean="0"/>
              <a:t>Interfacing with a vessel from a non-contracting government.</a:t>
            </a:r>
          </a:p>
          <a:p>
            <a:pPr>
              <a:spcAft>
                <a:spcPts val="600"/>
              </a:spcAft>
              <a:buFont typeface="Arial" pitchFamily="34" charset="0"/>
              <a:buChar char="•"/>
            </a:pPr>
            <a:r>
              <a:rPr lang="en-US" sz="1850" b="1" dirty="0" smtClean="0"/>
              <a:t>Procedures covering the implementation of a Declaration of Security (</a:t>
            </a:r>
            <a:r>
              <a:rPr lang="en-US" sz="1850" b="1" dirty="0" err="1" smtClean="0"/>
              <a:t>DoS</a:t>
            </a:r>
            <a:r>
              <a:rPr lang="en-US" sz="1850" b="1" dirty="0" smtClean="0"/>
              <a:t>).</a:t>
            </a:r>
            <a:endParaRPr lang="en-US" sz="1850" b="1" dirty="0"/>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11</a:t>
            </a:fld>
            <a:endParaRPr lang="en-US" altLang="en-US" sz="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099" y="377825"/>
            <a:ext cx="8813258" cy="827088"/>
          </a:xfrm>
        </p:spPr>
        <p:txBody>
          <a:bodyPr/>
          <a:lstStyle/>
          <a:p>
            <a:r>
              <a:rPr lang="en-US" sz="2600" dirty="0" smtClean="0">
                <a:latin typeface="Tahoma" pitchFamily="34" charset="0"/>
                <a:ea typeface="Tahoma" pitchFamily="34" charset="0"/>
                <a:cs typeface="Tahoma" pitchFamily="34" charset="0"/>
              </a:rPr>
              <a:t>Facility Security Officer &amp; Vessel Security Officer</a:t>
            </a:r>
          </a:p>
        </p:txBody>
      </p:sp>
      <p:sp>
        <p:nvSpPr>
          <p:cNvPr id="8195" name="Rectangle 3"/>
          <p:cNvSpPr>
            <a:spLocks noGrp="1" noChangeArrowheads="1"/>
          </p:cNvSpPr>
          <p:nvPr>
            <p:ph type="body" idx="1"/>
          </p:nvPr>
        </p:nvSpPr>
        <p:spPr>
          <a:xfrm>
            <a:off x="342900" y="1146175"/>
            <a:ext cx="8295262" cy="4484688"/>
          </a:xfrm>
        </p:spPr>
        <p:txBody>
          <a:bodyPr/>
          <a:lstStyle/>
          <a:p>
            <a:pPr lvl="1">
              <a:buNone/>
            </a:pPr>
            <a:endParaRPr lang="en-US" b="1" dirty="0" smtClean="0"/>
          </a:p>
          <a:p>
            <a:pPr lvl="1">
              <a:buNone/>
            </a:pPr>
            <a:r>
              <a:rPr lang="en-US" sz="2200" b="1" dirty="0" smtClean="0"/>
              <a:t>Facility Security Officer (FSO) – The person designated as responsible for the development, implementation, revision and maintenance of the Facility Security Plan and for liaison with the Coast Guard COTP and Company and Vessel Security Officers.</a:t>
            </a:r>
          </a:p>
          <a:p>
            <a:pPr lvl="1">
              <a:buNone/>
            </a:pPr>
            <a:endParaRPr lang="en-US" sz="2200" b="1" dirty="0" smtClean="0"/>
          </a:p>
          <a:p>
            <a:pPr lvl="1">
              <a:buNone/>
            </a:pPr>
            <a:r>
              <a:rPr lang="en-US" sz="2200" b="1" dirty="0" smtClean="0"/>
              <a:t>Vessel Security Officer (VSO) – The person onboard the vessel, accountable to the Master, designated by the company as responsible for security of the vessel, including implementation and maintenance of the Vessel Security Plan, and for liaison with the FSO and the vessel’s Company Security Officer.</a:t>
            </a:r>
          </a:p>
          <a:p>
            <a:pPr lvl="1">
              <a:buNone/>
            </a:pPr>
            <a:endParaRPr lang="en-US" sz="2400" b="1" dirty="0" smtClean="0"/>
          </a:p>
          <a:p>
            <a:pPr lvl="1">
              <a:buFont typeface="Arial" charset="0"/>
              <a:buChar char="•"/>
            </a:pPr>
            <a:endParaRPr lang="en-US" sz="2100" b="1" dirty="0" smtClean="0"/>
          </a:p>
          <a:p>
            <a:pPr lvl="1">
              <a:buNone/>
            </a:pPr>
            <a:endParaRPr lang="en-US" sz="2100" b="1" dirty="0" smtClean="0"/>
          </a:p>
          <a:p>
            <a:pPr>
              <a:buFontTx/>
              <a:buNone/>
            </a:pPr>
            <a:endParaRPr lang="en-US" b="1" dirty="0" smtClean="0"/>
          </a:p>
        </p:txBody>
      </p:sp>
      <p:sp>
        <p:nvSpPr>
          <p:cNvPr id="8196" name="Slide Number Placeholder 3"/>
          <p:cNvSpPr>
            <a:spLocks noGrp="1"/>
          </p:cNvSpPr>
          <p:nvPr>
            <p:ph type="sldNum" sz="quarter" idx="10"/>
          </p:nvPr>
        </p:nvSpPr>
        <p:spPr/>
        <p:txBody>
          <a:bodyPr/>
          <a:lstStyle/>
          <a:p>
            <a:pPr>
              <a:defRPr/>
            </a:pPr>
            <a:fld id="{17AA9B82-499D-45A7-B9B7-DF706D4BC5FF}" type="slidenum">
              <a:rPr lang="en-US" altLang="en-US" smtClean="0"/>
              <a:pPr>
                <a:defRPr/>
              </a:pPr>
              <a:t>12</a:t>
            </a:fld>
            <a:endParaRPr lang="en-US" altLang="en-US" sz="6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ahoma" pitchFamily="34" charset="0"/>
                <a:ea typeface="Tahoma" pitchFamily="34" charset="0"/>
                <a:cs typeface="Tahoma" pitchFamily="34" charset="0"/>
              </a:rPr>
              <a:t>Alternative Security Programs (ASP)</a:t>
            </a:r>
            <a:endParaRPr lang="en-US" sz="28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71928" y="1275443"/>
            <a:ext cx="7848600" cy="4114800"/>
          </a:xfrm>
        </p:spPr>
        <p:txBody>
          <a:bodyPr/>
          <a:lstStyle/>
          <a:p>
            <a:pPr>
              <a:buNone/>
            </a:pPr>
            <a:r>
              <a:rPr lang="en-US" sz="2200" b="1" dirty="0" smtClean="0"/>
              <a:t>ASPs are a third party or industry organization- developed standard that the Commandant has determined provides an equivalent level of security to that established by MTSA. </a:t>
            </a:r>
          </a:p>
          <a:p>
            <a:pPr>
              <a:buNone/>
            </a:pPr>
            <a:endParaRPr lang="en-US" sz="2200" b="1" dirty="0" smtClean="0"/>
          </a:p>
          <a:p>
            <a:pPr>
              <a:buNone/>
            </a:pPr>
            <a:r>
              <a:rPr lang="en-US" sz="2200" b="1" dirty="0" smtClean="0"/>
              <a:t>They are security PROGRAMS – not security plans.</a:t>
            </a:r>
          </a:p>
          <a:p>
            <a:endParaRPr lang="en-US" sz="2200" b="1" dirty="0" smtClean="0"/>
          </a:p>
          <a:p>
            <a:pPr>
              <a:buNone/>
            </a:pPr>
            <a:r>
              <a:rPr lang="en-US" sz="2200" b="1" dirty="0" smtClean="0"/>
              <a:t>Why have them?</a:t>
            </a:r>
          </a:p>
          <a:p>
            <a:pPr lvl="1">
              <a:buFont typeface="Arial" pitchFamily="34" charset="0"/>
              <a:buChar char="•"/>
            </a:pPr>
            <a:r>
              <a:rPr lang="en-US" sz="2200" b="1" dirty="0" smtClean="0">
                <a:cs typeface="Times New Roman" pitchFamily="18" charset="0"/>
              </a:rPr>
              <a:t>ASPs allow members of like organizations to address MTSA requirements in ways unique to their operations. </a:t>
            </a:r>
            <a:endParaRPr lang="en-US" sz="2200" b="1" dirty="0" smtClean="0"/>
          </a:p>
          <a:p>
            <a:endParaRPr lang="en-US" dirty="0"/>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13</a:t>
            </a:fld>
            <a:endParaRPr lang="en-US" altLang="en-US" sz="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52463" y="319088"/>
            <a:ext cx="7450137" cy="1349375"/>
          </a:xfrm>
        </p:spPr>
        <p:txBody>
          <a:bodyPr/>
          <a:lstStyle/>
          <a:p>
            <a:r>
              <a:rPr lang="en-US" sz="1000" dirty="0" smtClean="0">
                <a:solidFill>
                  <a:schemeClr val="bg1"/>
                </a:solidFill>
                <a:latin typeface="Calibri" pitchFamily="34" charset="0"/>
              </a:rPr>
              <a:t>10</a:t>
            </a:r>
            <a:r>
              <a:rPr lang="en-US" sz="3600" dirty="0" smtClean="0">
                <a:latin typeface="Calibri" pitchFamily="34" charset="0"/>
              </a:rPr>
              <a:t/>
            </a:r>
            <a:br>
              <a:rPr lang="en-US" sz="3600" dirty="0" smtClean="0">
                <a:latin typeface="Calibri" pitchFamily="34" charset="0"/>
              </a:rPr>
            </a:br>
            <a:r>
              <a:rPr lang="en-US" sz="2800" dirty="0" smtClean="0">
                <a:latin typeface="Tahoma" pitchFamily="34" charset="0"/>
                <a:ea typeface="Tahoma" pitchFamily="34" charset="0"/>
                <a:cs typeface="Tahoma" pitchFamily="34" charset="0"/>
              </a:rPr>
              <a:t>Alternative Security Programs ASP)</a:t>
            </a:r>
            <a:r>
              <a:rPr lang="en-US" sz="1200" dirty="0" smtClean="0">
                <a:latin typeface="Calibri" pitchFamily="34" charset="0"/>
              </a:rPr>
              <a:t/>
            </a:r>
            <a:br>
              <a:rPr lang="en-US" sz="1200" dirty="0" smtClean="0">
                <a:latin typeface="Calibri" pitchFamily="34" charset="0"/>
              </a:rPr>
            </a:br>
            <a:r>
              <a:rPr lang="en-US" sz="1600" dirty="0" smtClean="0">
                <a:latin typeface="Calibri" pitchFamily="34" charset="0"/>
              </a:rPr>
              <a:t>(continued)</a:t>
            </a:r>
            <a:r>
              <a:rPr lang="en-US" sz="3600" dirty="0" smtClean="0">
                <a:latin typeface="Calibri" pitchFamily="34" charset="0"/>
              </a:rPr>
              <a:t/>
            </a:r>
            <a:br>
              <a:rPr lang="en-US" sz="3600" dirty="0" smtClean="0">
                <a:latin typeface="Calibri" pitchFamily="34" charset="0"/>
              </a:rPr>
            </a:br>
            <a:endParaRPr lang="en-US" sz="1400" dirty="0" smtClean="0">
              <a:latin typeface="Calibri" pitchFamily="34" charset="0"/>
            </a:endParaRPr>
          </a:p>
        </p:txBody>
      </p:sp>
      <p:sp>
        <p:nvSpPr>
          <p:cNvPr id="12291" name="Rectangle 3"/>
          <p:cNvSpPr>
            <a:spLocks noGrp="1" noChangeArrowheads="1"/>
          </p:cNvSpPr>
          <p:nvPr>
            <p:ph type="body" idx="1"/>
          </p:nvPr>
        </p:nvSpPr>
        <p:spPr>
          <a:xfrm>
            <a:off x="739775" y="1349829"/>
            <a:ext cx="7359196" cy="4500109"/>
          </a:xfrm>
        </p:spPr>
        <p:txBody>
          <a:bodyPr/>
          <a:lstStyle/>
          <a:p>
            <a:pPr lvl="1"/>
            <a:endParaRPr lang="en-US" sz="1800" b="1" dirty="0" smtClean="0">
              <a:latin typeface="Calibri" pitchFamily="34" charset="0"/>
            </a:endParaRPr>
          </a:p>
          <a:p>
            <a:pPr>
              <a:buNone/>
            </a:pPr>
            <a:r>
              <a:rPr lang="en-US" sz="2400" b="1" dirty="0" smtClean="0"/>
              <a:t>What must facilities do to use an ASP?</a:t>
            </a:r>
          </a:p>
          <a:p>
            <a:pPr lvl="1">
              <a:buFont typeface="Arial" pitchFamily="34" charset="0"/>
              <a:buChar char="•"/>
            </a:pPr>
            <a:r>
              <a:rPr lang="en-US" sz="2000" b="1" kern="1200" dirty="0" smtClean="0">
                <a:cs typeface="Times New Roman" pitchFamily="18" charset="0"/>
              </a:rPr>
              <a:t>A facility or vessel wishing to implement an ASP must be “appropriate” to the organization and be a member in good standing.</a:t>
            </a:r>
            <a:endParaRPr lang="en-US" sz="2000" b="1" dirty="0" smtClean="0"/>
          </a:p>
          <a:p>
            <a:pPr>
              <a:buNone/>
            </a:pPr>
            <a:endParaRPr lang="en-US" sz="2400" b="1" dirty="0" smtClean="0"/>
          </a:p>
          <a:p>
            <a:pPr>
              <a:buNone/>
            </a:pPr>
            <a:r>
              <a:rPr lang="en-US" sz="2400" b="1" dirty="0" smtClean="0"/>
              <a:t>What if an ASP is fully implemented and there are deficiencies? </a:t>
            </a:r>
          </a:p>
          <a:p>
            <a:pPr lvl="1">
              <a:buFont typeface="Arial" pitchFamily="34" charset="0"/>
              <a:buChar char="•"/>
            </a:pPr>
            <a:r>
              <a:rPr lang="en-US" sz="2000" b="1" dirty="0" smtClean="0"/>
              <a:t>The COTP must send a letter to HQ for determination of the need for an amendment. If an amendments is needed HQ will contact the parent organization and make this request.</a:t>
            </a:r>
            <a:endParaRPr lang="en-US" sz="2200" b="1" dirty="0" smtClean="0"/>
          </a:p>
          <a:p>
            <a:pPr lvl="1">
              <a:buNone/>
            </a:pPr>
            <a:endParaRPr lang="en-US" sz="2000" b="1" dirty="0" smtClean="0">
              <a:latin typeface="Calibri" pitchFamily="34" charset="0"/>
            </a:endParaRPr>
          </a:p>
          <a:p>
            <a:pPr lvl="1">
              <a:spcAft>
                <a:spcPts val="300"/>
              </a:spcAft>
              <a:buNone/>
            </a:pPr>
            <a:endParaRPr lang="en-US" b="1" dirty="0" smtClean="0">
              <a:latin typeface="Calibri" pitchFamily="34" charset="0"/>
            </a:endParaRPr>
          </a:p>
          <a:p>
            <a:pPr lvl="1">
              <a:buNone/>
            </a:pPr>
            <a:endParaRPr lang="en-US" sz="2000" b="1" dirty="0" smtClean="0">
              <a:latin typeface="Calibri" pitchFamily="34" charset="0"/>
            </a:endParaRPr>
          </a:p>
          <a:p>
            <a:pPr lvl="1">
              <a:buNone/>
            </a:pPr>
            <a:endParaRPr lang="en-US" sz="2400" b="1" dirty="0" smtClean="0">
              <a:latin typeface="Calibri" pitchFamily="34" charset="0"/>
            </a:endParaRPr>
          </a:p>
          <a:p>
            <a:pPr lvl="1"/>
            <a:endParaRPr lang="en-US" sz="2400" b="1" dirty="0" smtClean="0">
              <a:latin typeface="Calibri" pitchFamily="34" charset="0"/>
            </a:endParaRPr>
          </a:p>
          <a:p>
            <a:pPr lvl="1"/>
            <a:endParaRPr lang="en-US" sz="1800" b="1" dirty="0" smtClean="0">
              <a:latin typeface="Calibri" pitchFamily="34" charset="0"/>
            </a:endParaRPr>
          </a:p>
          <a:p>
            <a:pPr lvl="1"/>
            <a:endParaRPr lang="en-US" sz="1800" b="1" dirty="0" smtClean="0">
              <a:latin typeface="Calibri" pitchFamily="34" charset="0"/>
            </a:endParaRPr>
          </a:p>
          <a:p>
            <a:pPr lvl="1"/>
            <a:endParaRPr lang="en-US" sz="1800" b="1" dirty="0" smtClean="0">
              <a:latin typeface="Calibri" pitchFamily="34" charset="0"/>
            </a:endParaRPr>
          </a:p>
          <a:p>
            <a:pPr lvl="1"/>
            <a:endParaRPr lang="en-US" sz="1800" b="1" dirty="0" smtClean="0">
              <a:latin typeface="Calibri" pitchFamily="34" charset="0"/>
            </a:endParaRPr>
          </a:p>
        </p:txBody>
      </p:sp>
      <p:sp>
        <p:nvSpPr>
          <p:cNvPr id="6" name="Rectangle 3"/>
          <p:cNvSpPr txBox="1">
            <a:spLocks noChangeArrowheads="1"/>
          </p:cNvSpPr>
          <p:nvPr/>
        </p:nvSpPr>
        <p:spPr bwMode="auto">
          <a:xfrm>
            <a:off x="4035199" y="1835149"/>
            <a:ext cx="4100512" cy="3303588"/>
          </a:xfrm>
          <a:prstGeom prst="rect">
            <a:avLst/>
          </a:prstGeom>
          <a:noFill/>
          <a:ln w="9525">
            <a:noFill/>
            <a:miter lim="800000"/>
            <a:headEnd/>
            <a:tailEnd/>
          </a:ln>
        </p:spPr>
        <p:txBody>
          <a:bodyPr/>
          <a:lstStyle/>
          <a:p>
            <a:pPr marL="742950" lvl="1" indent="-285750" eaLnBrk="0" hangingPunct="0">
              <a:spcBef>
                <a:spcPct val="20000"/>
              </a:spcBef>
              <a:buClr>
                <a:schemeClr val="tx1"/>
              </a:buClr>
              <a:buFontTx/>
              <a:buChar char="–"/>
              <a:defRPr/>
            </a:pPr>
            <a:endParaRPr lang="en-US" sz="1800" kern="0" dirty="0">
              <a:latin typeface="Calibri" pitchFamily="34" charset="0"/>
            </a:endParaRPr>
          </a:p>
          <a:p>
            <a:pPr marL="342900" indent="-342900" eaLnBrk="0" hangingPunct="0">
              <a:spcBef>
                <a:spcPct val="20000"/>
              </a:spcBef>
              <a:buClr>
                <a:schemeClr val="tx1"/>
              </a:buClr>
              <a:buFontTx/>
              <a:buChar char="•"/>
              <a:defRPr/>
            </a:pPr>
            <a:endParaRPr lang="en-US" sz="2600" kern="0" dirty="0">
              <a:latin typeface="Calibri" pitchFamily="34" charset="0"/>
            </a:endParaRPr>
          </a:p>
          <a:p>
            <a:pPr marL="742950" lvl="1" indent="-285750" eaLnBrk="0" hangingPunct="0">
              <a:spcBef>
                <a:spcPct val="20000"/>
              </a:spcBef>
              <a:buClr>
                <a:schemeClr val="tx1"/>
              </a:buClr>
              <a:buFontTx/>
              <a:buChar char="–"/>
              <a:defRPr/>
            </a:pPr>
            <a:endParaRPr lang="en-US" sz="1800" kern="0" dirty="0">
              <a:latin typeface="Calibri" pitchFamily="34" charset="0"/>
            </a:endParaRPr>
          </a:p>
          <a:p>
            <a:pPr marL="742950" lvl="1" indent="-285750" eaLnBrk="0" hangingPunct="0">
              <a:spcBef>
                <a:spcPct val="20000"/>
              </a:spcBef>
              <a:buClr>
                <a:schemeClr val="tx1"/>
              </a:buClr>
              <a:buFontTx/>
              <a:buChar char="–"/>
              <a:defRPr/>
            </a:pPr>
            <a:endParaRPr lang="en-US" sz="1800" kern="0" dirty="0">
              <a:latin typeface="Calibri" pitchFamily="34" charset="0"/>
            </a:endParaRPr>
          </a:p>
          <a:p>
            <a:pPr marL="742950" lvl="1" indent="-285750" eaLnBrk="0" hangingPunct="0">
              <a:spcBef>
                <a:spcPct val="20000"/>
              </a:spcBef>
              <a:buClr>
                <a:schemeClr val="tx1"/>
              </a:buClr>
              <a:buFontTx/>
              <a:buChar char="–"/>
              <a:defRPr/>
            </a:pPr>
            <a:endParaRPr lang="en-US" sz="1800" kern="0" dirty="0">
              <a:latin typeface="Calibri" pitchFamily="34" charset="0"/>
            </a:endParaRPr>
          </a:p>
          <a:p>
            <a:pPr marL="742950" lvl="1" indent="-285750" eaLnBrk="0" hangingPunct="0">
              <a:spcBef>
                <a:spcPct val="20000"/>
              </a:spcBef>
              <a:buClr>
                <a:schemeClr val="tx1"/>
              </a:buClr>
              <a:buFontTx/>
              <a:buChar char="–"/>
              <a:defRPr/>
            </a:pPr>
            <a:endParaRPr lang="en-US" sz="1800" kern="0" dirty="0">
              <a:latin typeface="Calibri" pitchFamily="34" charset="0"/>
            </a:endParaRPr>
          </a:p>
        </p:txBody>
      </p:sp>
      <p:sp>
        <p:nvSpPr>
          <p:cNvPr id="5" name="Slide Number Placeholder 4"/>
          <p:cNvSpPr>
            <a:spLocks noGrp="1"/>
          </p:cNvSpPr>
          <p:nvPr>
            <p:ph type="sldNum" sz="quarter" idx="10"/>
          </p:nvPr>
        </p:nvSpPr>
        <p:spPr/>
        <p:txBody>
          <a:bodyPr/>
          <a:lstStyle/>
          <a:p>
            <a:pPr>
              <a:defRPr/>
            </a:pPr>
            <a:fld id="{3998B4DB-C8FF-4733-88F6-6CA00CCFB76D}" type="slidenum">
              <a:rPr lang="en-US" altLang="en-US" smtClean="0"/>
              <a:pPr>
                <a:defRPr/>
              </a:pPr>
              <a:t>14</a:t>
            </a:fld>
            <a:endParaRPr lang="en-US" altLang="en-US" sz="6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52463" y="319088"/>
            <a:ext cx="7450137" cy="1349375"/>
          </a:xfrm>
        </p:spPr>
        <p:txBody>
          <a:bodyPr/>
          <a:lstStyle/>
          <a:p>
            <a:r>
              <a:rPr lang="en-US" sz="1000" dirty="0" smtClean="0">
                <a:solidFill>
                  <a:schemeClr val="bg1"/>
                </a:solidFill>
                <a:latin typeface="Calibri" pitchFamily="34" charset="0"/>
              </a:rPr>
              <a:t>10</a:t>
            </a:r>
            <a:r>
              <a:rPr lang="en-US" sz="3600" dirty="0" smtClean="0">
                <a:latin typeface="Calibri" pitchFamily="34" charset="0"/>
              </a:rPr>
              <a:t/>
            </a:r>
            <a:br>
              <a:rPr lang="en-US" sz="3600" dirty="0" smtClean="0">
                <a:latin typeface="Calibri" pitchFamily="34" charset="0"/>
              </a:rPr>
            </a:br>
            <a:r>
              <a:rPr lang="en-US" sz="2800" dirty="0" smtClean="0">
                <a:latin typeface="Tahoma" pitchFamily="34" charset="0"/>
                <a:ea typeface="Tahoma" pitchFamily="34" charset="0"/>
                <a:cs typeface="Tahoma" pitchFamily="34" charset="0"/>
              </a:rPr>
              <a:t>Alternative Security Programs (ASP)</a:t>
            </a:r>
            <a:br>
              <a:rPr lang="en-US" sz="2800" dirty="0" smtClean="0">
                <a:latin typeface="Tahoma" pitchFamily="34" charset="0"/>
                <a:ea typeface="Tahoma" pitchFamily="34" charset="0"/>
                <a:cs typeface="Tahoma" pitchFamily="34" charset="0"/>
              </a:rPr>
            </a:br>
            <a:r>
              <a:rPr lang="en-US" sz="1600" dirty="0" smtClean="0">
                <a:latin typeface="Calibri" pitchFamily="34" charset="0"/>
              </a:rPr>
              <a:t>(continued)</a:t>
            </a:r>
            <a:r>
              <a:rPr lang="en-US" sz="3600" dirty="0" smtClean="0">
                <a:latin typeface="Calibri" pitchFamily="34" charset="0"/>
              </a:rPr>
              <a:t/>
            </a:r>
            <a:br>
              <a:rPr lang="en-US" sz="3600" dirty="0" smtClean="0">
                <a:latin typeface="Calibri" pitchFamily="34" charset="0"/>
              </a:rPr>
            </a:br>
            <a:endParaRPr lang="en-US" sz="1400" dirty="0" smtClean="0">
              <a:latin typeface="Calibri" pitchFamily="34" charset="0"/>
            </a:endParaRPr>
          </a:p>
        </p:txBody>
      </p:sp>
      <p:sp>
        <p:nvSpPr>
          <p:cNvPr id="12291" name="Rectangle 3"/>
          <p:cNvSpPr>
            <a:spLocks noGrp="1" noChangeArrowheads="1"/>
          </p:cNvSpPr>
          <p:nvPr>
            <p:ph type="body" idx="1"/>
          </p:nvPr>
        </p:nvSpPr>
        <p:spPr>
          <a:xfrm>
            <a:off x="739775" y="1349829"/>
            <a:ext cx="7842522" cy="4500109"/>
          </a:xfrm>
        </p:spPr>
        <p:txBody>
          <a:bodyPr/>
          <a:lstStyle/>
          <a:p>
            <a:pPr lvl="1"/>
            <a:endParaRPr lang="en-US" sz="1800" b="1" dirty="0" smtClean="0">
              <a:latin typeface="Calibri" pitchFamily="34" charset="0"/>
            </a:endParaRPr>
          </a:p>
          <a:p>
            <a:pPr>
              <a:buNone/>
            </a:pPr>
            <a:r>
              <a:rPr lang="en-US" sz="2400" b="1" dirty="0" smtClean="0"/>
              <a:t>ASP Guiding Rules:</a:t>
            </a:r>
          </a:p>
          <a:p>
            <a:pPr lvl="1">
              <a:buFont typeface="Arial" pitchFamily="34" charset="0"/>
              <a:buChar char="•"/>
            </a:pPr>
            <a:r>
              <a:rPr lang="en-US" sz="2000" b="1" dirty="0" smtClean="0"/>
              <a:t>Alternative Security Programs are not Vessel Security Plans or Facility Security Plans, they are Security Programs.</a:t>
            </a:r>
          </a:p>
          <a:p>
            <a:pPr lvl="1">
              <a:buFont typeface="Arial" pitchFamily="34" charset="0"/>
              <a:buChar char="•"/>
            </a:pPr>
            <a:r>
              <a:rPr lang="en-US" sz="2000" b="1" dirty="0" smtClean="0"/>
              <a:t>Alternative Security Programs will not “mirror” the regulations.  Most VSPs and FSPs do.</a:t>
            </a:r>
          </a:p>
          <a:p>
            <a:pPr lvl="1">
              <a:buFont typeface="Arial" pitchFamily="34" charset="0"/>
              <a:buChar char="•"/>
            </a:pPr>
            <a:r>
              <a:rPr lang="en-US" sz="2000" b="1" dirty="0" smtClean="0"/>
              <a:t>If deficiencies exist and the ASP has been FULLY implemented, the facility or vessels may not be penalized.  HQ should be contacted via the appropriate COTP.</a:t>
            </a:r>
          </a:p>
          <a:p>
            <a:pPr lvl="1">
              <a:buFont typeface="Arial" pitchFamily="34" charset="0"/>
              <a:buChar char="•"/>
            </a:pPr>
            <a:r>
              <a:rPr lang="en-US" sz="2000" b="1" dirty="0" smtClean="0"/>
              <a:t>ASP approvals DO NOT EXPIRE for the end user.</a:t>
            </a:r>
          </a:p>
          <a:p>
            <a:pPr>
              <a:spcBef>
                <a:spcPct val="30000"/>
              </a:spcBef>
              <a:buNone/>
            </a:pPr>
            <a:r>
              <a:rPr lang="en-US" dirty="0" smtClean="0"/>
              <a:t>		</a:t>
            </a:r>
            <a:endParaRPr lang="en-US" sz="2000" b="1" dirty="0" smtClean="0">
              <a:latin typeface="Calibri" pitchFamily="34" charset="0"/>
            </a:endParaRPr>
          </a:p>
          <a:p>
            <a:pPr lvl="1">
              <a:spcAft>
                <a:spcPts val="300"/>
              </a:spcAft>
              <a:buNone/>
            </a:pPr>
            <a:endParaRPr lang="en-US" b="1" dirty="0" smtClean="0">
              <a:latin typeface="Calibri" pitchFamily="34" charset="0"/>
            </a:endParaRPr>
          </a:p>
          <a:p>
            <a:pPr lvl="1">
              <a:buNone/>
            </a:pPr>
            <a:endParaRPr lang="en-US" sz="2000" b="1" dirty="0" smtClean="0">
              <a:latin typeface="Calibri" pitchFamily="34" charset="0"/>
            </a:endParaRPr>
          </a:p>
          <a:p>
            <a:pPr lvl="1">
              <a:buNone/>
            </a:pPr>
            <a:endParaRPr lang="en-US" sz="2400" b="1" dirty="0" smtClean="0">
              <a:latin typeface="Calibri" pitchFamily="34" charset="0"/>
            </a:endParaRPr>
          </a:p>
          <a:p>
            <a:pPr lvl="1"/>
            <a:endParaRPr lang="en-US" sz="2400" b="1" dirty="0" smtClean="0">
              <a:latin typeface="Calibri" pitchFamily="34" charset="0"/>
            </a:endParaRPr>
          </a:p>
          <a:p>
            <a:pPr lvl="1"/>
            <a:endParaRPr lang="en-US" sz="1800" b="1" dirty="0" smtClean="0">
              <a:latin typeface="Calibri" pitchFamily="34" charset="0"/>
            </a:endParaRPr>
          </a:p>
          <a:p>
            <a:pPr lvl="1"/>
            <a:endParaRPr lang="en-US" sz="1800" b="1" dirty="0" smtClean="0">
              <a:latin typeface="Calibri" pitchFamily="34" charset="0"/>
            </a:endParaRPr>
          </a:p>
          <a:p>
            <a:pPr lvl="1"/>
            <a:endParaRPr lang="en-US" sz="1800" b="1" dirty="0" smtClean="0">
              <a:latin typeface="Calibri" pitchFamily="34" charset="0"/>
            </a:endParaRPr>
          </a:p>
          <a:p>
            <a:pPr lvl="1"/>
            <a:endParaRPr lang="en-US" sz="1800" b="1" dirty="0" smtClean="0">
              <a:latin typeface="Calibri" pitchFamily="34" charset="0"/>
            </a:endParaRPr>
          </a:p>
        </p:txBody>
      </p:sp>
      <p:sp>
        <p:nvSpPr>
          <p:cNvPr id="6" name="Rectangle 3"/>
          <p:cNvSpPr txBox="1">
            <a:spLocks noChangeArrowheads="1"/>
          </p:cNvSpPr>
          <p:nvPr/>
        </p:nvSpPr>
        <p:spPr bwMode="auto">
          <a:xfrm>
            <a:off x="3982948" y="1874337"/>
            <a:ext cx="4100512" cy="3303588"/>
          </a:xfrm>
          <a:prstGeom prst="rect">
            <a:avLst/>
          </a:prstGeom>
          <a:noFill/>
          <a:ln w="9525">
            <a:noFill/>
            <a:miter lim="800000"/>
            <a:headEnd/>
            <a:tailEnd/>
          </a:ln>
        </p:spPr>
        <p:txBody>
          <a:bodyPr/>
          <a:lstStyle/>
          <a:p>
            <a:pPr marL="742950" lvl="1" indent="-285750" eaLnBrk="0" hangingPunct="0">
              <a:spcBef>
                <a:spcPct val="20000"/>
              </a:spcBef>
              <a:buClr>
                <a:schemeClr val="tx1"/>
              </a:buClr>
              <a:buFontTx/>
              <a:buChar char="–"/>
              <a:defRPr/>
            </a:pPr>
            <a:endParaRPr lang="en-US" sz="1800" kern="0" dirty="0">
              <a:latin typeface="Calibri" pitchFamily="34" charset="0"/>
            </a:endParaRPr>
          </a:p>
          <a:p>
            <a:pPr marL="342900" indent="-342900" eaLnBrk="0" hangingPunct="0">
              <a:spcBef>
                <a:spcPct val="20000"/>
              </a:spcBef>
              <a:buClr>
                <a:schemeClr val="tx1"/>
              </a:buClr>
              <a:buFontTx/>
              <a:buChar char="•"/>
              <a:defRPr/>
            </a:pPr>
            <a:endParaRPr lang="en-US" sz="2600" kern="0" dirty="0">
              <a:latin typeface="Calibri" pitchFamily="34" charset="0"/>
            </a:endParaRPr>
          </a:p>
          <a:p>
            <a:pPr marL="742950" lvl="1" indent="-285750" eaLnBrk="0" hangingPunct="0">
              <a:spcBef>
                <a:spcPct val="20000"/>
              </a:spcBef>
              <a:buClr>
                <a:schemeClr val="tx1"/>
              </a:buClr>
              <a:buFontTx/>
              <a:buChar char="–"/>
              <a:defRPr/>
            </a:pPr>
            <a:endParaRPr lang="en-US" sz="1800" kern="0" dirty="0">
              <a:latin typeface="Calibri" pitchFamily="34" charset="0"/>
            </a:endParaRPr>
          </a:p>
          <a:p>
            <a:pPr marL="742950" lvl="1" indent="-285750" eaLnBrk="0" hangingPunct="0">
              <a:spcBef>
                <a:spcPct val="20000"/>
              </a:spcBef>
              <a:buClr>
                <a:schemeClr val="tx1"/>
              </a:buClr>
              <a:buFontTx/>
              <a:buChar char="–"/>
              <a:defRPr/>
            </a:pPr>
            <a:endParaRPr lang="en-US" sz="1800" kern="0" dirty="0">
              <a:latin typeface="Calibri" pitchFamily="34" charset="0"/>
            </a:endParaRPr>
          </a:p>
          <a:p>
            <a:pPr marL="742950" lvl="1" indent="-285750" eaLnBrk="0" hangingPunct="0">
              <a:spcBef>
                <a:spcPct val="20000"/>
              </a:spcBef>
              <a:buClr>
                <a:schemeClr val="tx1"/>
              </a:buClr>
              <a:buFontTx/>
              <a:buChar char="–"/>
              <a:defRPr/>
            </a:pPr>
            <a:endParaRPr lang="en-US" sz="1800" kern="0" dirty="0">
              <a:latin typeface="Calibri" pitchFamily="34" charset="0"/>
            </a:endParaRPr>
          </a:p>
          <a:p>
            <a:pPr marL="742950" lvl="1" indent="-285750" eaLnBrk="0" hangingPunct="0">
              <a:spcBef>
                <a:spcPct val="20000"/>
              </a:spcBef>
              <a:buClr>
                <a:schemeClr val="tx1"/>
              </a:buClr>
              <a:buFontTx/>
              <a:buChar char="–"/>
              <a:defRPr/>
            </a:pPr>
            <a:endParaRPr lang="en-US" sz="1800" kern="0" dirty="0">
              <a:latin typeface="Calibri" pitchFamily="34" charset="0"/>
            </a:endParaRPr>
          </a:p>
        </p:txBody>
      </p:sp>
      <p:sp>
        <p:nvSpPr>
          <p:cNvPr id="5" name="Slide Number Placeholder 4"/>
          <p:cNvSpPr>
            <a:spLocks noGrp="1"/>
          </p:cNvSpPr>
          <p:nvPr>
            <p:ph type="sldNum" sz="quarter" idx="10"/>
          </p:nvPr>
        </p:nvSpPr>
        <p:spPr/>
        <p:txBody>
          <a:bodyPr/>
          <a:lstStyle/>
          <a:p>
            <a:pPr>
              <a:defRPr/>
            </a:pPr>
            <a:fld id="{3998B4DB-C8FF-4733-88F6-6CA00CCFB76D}" type="slidenum">
              <a:rPr lang="en-US" altLang="en-US" smtClean="0"/>
              <a:pPr>
                <a:defRPr/>
              </a:pPr>
              <a:t>15</a:t>
            </a:fld>
            <a:endParaRPr lang="en-US" altLang="en-US" sz="6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600" dirty="0" smtClean="0">
                <a:latin typeface="Calibri" pitchFamily="34" charset="0"/>
              </a:rPr>
              <a:t/>
            </a:r>
            <a:br>
              <a:rPr lang="en-US" sz="3600" dirty="0" smtClean="0">
                <a:latin typeface="Calibri" pitchFamily="34" charset="0"/>
              </a:rPr>
            </a:br>
            <a:endParaRPr lang="en-US" sz="1400" dirty="0" smtClean="0">
              <a:latin typeface="Calibri" pitchFamily="34" charset="0"/>
            </a:endParaRPr>
          </a:p>
        </p:txBody>
      </p:sp>
      <p:sp>
        <p:nvSpPr>
          <p:cNvPr id="11267" name="Rectangle 3"/>
          <p:cNvSpPr>
            <a:spLocks noGrp="1" noChangeArrowheads="1"/>
          </p:cNvSpPr>
          <p:nvPr>
            <p:ph type="body" idx="1"/>
          </p:nvPr>
        </p:nvSpPr>
        <p:spPr>
          <a:xfrm>
            <a:off x="342900" y="1231899"/>
            <a:ext cx="7848600" cy="4907643"/>
          </a:xfrm>
        </p:spPr>
        <p:txBody>
          <a:bodyPr/>
          <a:lstStyle/>
          <a:p>
            <a:pPr lvl="1">
              <a:buNone/>
            </a:pPr>
            <a:endParaRPr lang="en-US" sz="1800" b="1" dirty="0" smtClean="0">
              <a:latin typeface="Calibri" pitchFamily="34" charset="0"/>
            </a:endParaRPr>
          </a:p>
          <a:p>
            <a:pPr lvl="1"/>
            <a:endParaRPr lang="en-US" sz="1800" b="1" dirty="0" smtClean="0">
              <a:latin typeface="Calibri" pitchFamily="34" charset="0"/>
            </a:endParaRPr>
          </a:p>
          <a:p>
            <a:pPr lvl="1"/>
            <a:endParaRPr lang="en-US" sz="1800" b="1" dirty="0" smtClean="0">
              <a:latin typeface="Calibri" pitchFamily="34" charset="0"/>
            </a:endParaRPr>
          </a:p>
        </p:txBody>
      </p:sp>
      <p:sp>
        <p:nvSpPr>
          <p:cNvPr id="11268" name="Slide Number Placeholder 3"/>
          <p:cNvSpPr>
            <a:spLocks noGrp="1"/>
          </p:cNvSpPr>
          <p:nvPr>
            <p:ph type="sldNum" sz="quarter" idx="10"/>
          </p:nvPr>
        </p:nvSpPr>
        <p:spPr/>
        <p:txBody>
          <a:bodyPr/>
          <a:lstStyle/>
          <a:p>
            <a:pPr>
              <a:defRPr/>
            </a:pPr>
            <a:fld id="{A58F9653-AE26-4038-B0B6-2EDB36620643}" type="slidenum">
              <a:rPr lang="en-US" altLang="en-US" smtClean="0"/>
              <a:pPr>
                <a:defRPr/>
              </a:pPr>
              <a:t>16</a:t>
            </a:fld>
            <a:endParaRPr lang="en-US" altLang="en-US" sz="600" dirty="0" smtClean="0"/>
          </a:p>
        </p:txBody>
      </p:sp>
      <p:sp>
        <p:nvSpPr>
          <p:cNvPr id="6" name="Rectangle 5"/>
          <p:cNvSpPr/>
          <p:nvPr/>
        </p:nvSpPr>
        <p:spPr>
          <a:xfrm>
            <a:off x="569458" y="406401"/>
            <a:ext cx="8022999" cy="523220"/>
          </a:xfrm>
          <a:prstGeom prst="rect">
            <a:avLst/>
          </a:prstGeom>
        </p:spPr>
        <p:txBody>
          <a:bodyPr wrap="square">
            <a:spAutoFit/>
          </a:bodyPr>
          <a:lstStyle/>
          <a:p>
            <a:r>
              <a:rPr lang="en-US" sz="2800" dirty="0" smtClean="0">
                <a:solidFill>
                  <a:srgbClr val="000099"/>
                </a:solidFill>
                <a:latin typeface="Tahoma" pitchFamily="34" charset="0"/>
                <a:ea typeface="Tahoma" pitchFamily="34" charset="0"/>
                <a:cs typeface="Tahoma" pitchFamily="34" charset="0"/>
              </a:rPr>
              <a:t>Differences Between MTSA &amp; ISPS Code</a:t>
            </a:r>
            <a:endParaRPr lang="en-US" sz="2800" dirty="0">
              <a:solidFill>
                <a:srgbClr val="000099"/>
              </a:solidFill>
              <a:latin typeface="Tahoma" pitchFamily="34" charset="0"/>
              <a:ea typeface="Tahoma" pitchFamily="34" charset="0"/>
              <a:cs typeface="Tahoma" pitchFamily="34" charset="0"/>
            </a:endParaRPr>
          </a:p>
        </p:txBody>
      </p:sp>
      <p:sp>
        <p:nvSpPr>
          <p:cNvPr id="8" name="Rectangle 7"/>
          <p:cNvSpPr/>
          <p:nvPr/>
        </p:nvSpPr>
        <p:spPr>
          <a:xfrm>
            <a:off x="449943" y="1455740"/>
            <a:ext cx="6466114" cy="3708708"/>
          </a:xfrm>
          <a:prstGeom prst="rect">
            <a:avLst/>
          </a:prstGeom>
        </p:spPr>
        <p:txBody>
          <a:bodyPr wrap="square">
            <a:spAutoFit/>
          </a:bodyPr>
          <a:lstStyle/>
          <a:p>
            <a:pPr lvl="2">
              <a:buFont typeface="Arial" charset="0"/>
              <a:buChar char="•"/>
            </a:pPr>
            <a:r>
              <a:rPr lang="en-US" sz="1900" dirty="0" smtClean="0"/>
              <a:t> </a:t>
            </a:r>
            <a:r>
              <a:rPr lang="en-US" sz="2400" dirty="0" smtClean="0"/>
              <a:t>Vessel Size</a:t>
            </a:r>
          </a:p>
          <a:p>
            <a:pPr lvl="2">
              <a:buNone/>
            </a:pPr>
            <a:endParaRPr lang="en-US" sz="2400" dirty="0" smtClean="0"/>
          </a:p>
          <a:p>
            <a:pPr lvl="2">
              <a:buFont typeface="Arial" charset="0"/>
              <a:buChar char="•"/>
            </a:pPr>
            <a:r>
              <a:rPr lang="en-US" sz="2400" dirty="0" smtClean="0"/>
              <a:t> Vessel Type</a:t>
            </a:r>
          </a:p>
          <a:p>
            <a:endParaRPr lang="en-US" sz="2400" dirty="0" smtClean="0"/>
          </a:p>
          <a:p>
            <a:pPr lvl="2">
              <a:buFont typeface="Arial" charset="0"/>
              <a:buChar char="•"/>
            </a:pPr>
            <a:r>
              <a:rPr lang="en-US" sz="2400" dirty="0" smtClean="0"/>
              <a:t> Declarations of Security (DoS)</a:t>
            </a:r>
          </a:p>
          <a:p>
            <a:pPr lvl="2">
              <a:buFont typeface="Arial" charset="0"/>
              <a:buChar char="•"/>
            </a:pPr>
            <a:endParaRPr lang="en-US" sz="2400" dirty="0" smtClean="0"/>
          </a:p>
          <a:p>
            <a:pPr lvl="2">
              <a:buFont typeface="Arial" charset="0"/>
              <a:buChar char="•"/>
            </a:pPr>
            <a:r>
              <a:rPr lang="en-US" sz="2400" dirty="0" smtClean="0"/>
              <a:t> Definition of Facility</a:t>
            </a:r>
          </a:p>
          <a:p>
            <a:pPr lvl="2">
              <a:buFont typeface="Arial" charset="0"/>
              <a:buChar char="•"/>
            </a:pPr>
            <a:endParaRPr lang="en-US" sz="2400" dirty="0" smtClean="0"/>
          </a:p>
          <a:p>
            <a:pPr lvl="2">
              <a:buFont typeface="Arial" charset="0"/>
              <a:buChar char="•"/>
            </a:pPr>
            <a:r>
              <a:rPr lang="en-US" sz="2400" dirty="0" smtClean="0"/>
              <a:t> Ship Security Alert System (SSAS)</a:t>
            </a:r>
          </a:p>
          <a:p>
            <a:pPr lvl="2">
              <a:buNone/>
            </a:pPr>
            <a:endParaRPr lang="en-US" sz="1900" dirty="0" smtClean="0"/>
          </a:p>
        </p:txBody>
      </p:sp>
      <p:pic>
        <p:nvPicPr>
          <p:cNvPr id="7" name="Picture 6" descr="http://www.google.com/images?q=tbn:ANd9GcTfRCk9NcH4DYACx_L4RPc0Tf_RFLkPFbsOL7SxxKKDGNb7f7tJ491gDg">
            <a:hlinkClick r:id="rId3"/>
          </p:cNvPr>
          <p:cNvPicPr>
            <a:picLocks noChangeAspect="1" noChangeArrowheads="1"/>
          </p:cNvPicPr>
          <p:nvPr/>
        </p:nvPicPr>
        <p:blipFill>
          <a:blip r:embed="rId4" cstate="print"/>
          <a:srcRect/>
          <a:stretch>
            <a:fillRect/>
          </a:stretch>
        </p:blipFill>
        <p:spPr bwMode="auto">
          <a:xfrm>
            <a:off x="6362474" y="1161370"/>
            <a:ext cx="1765300" cy="1668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11628" y="359227"/>
            <a:ext cx="7924800" cy="874487"/>
          </a:xfrm>
        </p:spPr>
        <p:txBody>
          <a:bodyPr/>
          <a:lstStyle/>
          <a:p>
            <a:r>
              <a:rPr lang="en-US" sz="2800" dirty="0" smtClean="0">
                <a:latin typeface="Tahoma" pitchFamily="34" charset="0"/>
                <a:ea typeface="Tahoma" pitchFamily="34" charset="0"/>
                <a:cs typeface="Tahoma" pitchFamily="34" charset="0"/>
              </a:rPr>
              <a:t>Area Maritime Security (33 CFR 103)</a:t>
            </a:r>
          </a:p>
        </p:txBody>
      </p:sp>
      <p:sp>
        <p:nvSpPr>
          <p:cNvPr id="14339" name="Content Placeholder 2"/>
          <p:cNvSpPr>
            <a:spLocks noGrp="1"/>
          </p:cNvSpPr>
          <p:nvPr>
            <p:ph idx="1"/>
          </p:nvPr>
        </p:nvSpPr>
        <p:spPr>
          <a:xfrm>
            <a:off x="299358" y="1189038"/>
            <a:ext cx="7848600" cy="4114800"/>
          </a:xfrm>
        </p:spPr>
        <p:txBody>
          <a:bodyPr/>
          <a:lstStyle/>
          <a:p>
            <a:endParaRPr lang="en-US" dirty="0" smtClean="0"/>
          </a:p>
          <a:p>
            <a:pPr>
              <a:buNone/>
            </a:pPr>
            <a:r>
              <a:rPr lang="en-US" sz="2400" b="1" dirty="0" smtClean="0"/>
              <a:t>   Basic requirements of Area Maritime Security</a:t>
            </a:r>
          </a:p>
          <a:p>
            <a:pPr lvl="1"/>
            <a:endParaRPr lang="en-US" sz="2400" b="1" dirty="0" smtClean="0"/>
          </a:p>
          <a:p>
            <a:pPr lvl="1">
              <a:buFont typeface="Arial" pitchFamily="34" charset="0"/>
              <a:buChar char="•"/>
            </a:pPr>
            <a:r>
              <a:rPr lang="en-US" sz="2400" b="1" dirty="0" smtClean="0"/>
              <a:t>Federal Maritime Security Coordinator</a:t>
            </a:r>
          </a:p>
          <a:p>
            <a:pPr>
              <a:buFont typeface="Arial" pitchFamily="34" charset="0"/>
              <a:buChar char="•"/>
            </a:pPr>
            <a:endParaRPr lang="en-US" sz="2400" b="1" dirty="0" smtClean="0"/>
          </a:p>
          <a:p>
            <a:pPr lvl="1">
              <a:buFont typeface="Arial" pitchFamily="34" charset="0"/>
              <a:buChar char="•"/>
            </a:pPr>
            <a:r>
              <a:rPr lang="en-US" sz="2400" b="1" dirty="0" smtClean="0"/>
              <a:t>Area Maritime Security Committee</a:t>
            </a:r>
          </a:p>
          <a:p>
            <a:pPr>
              <a:buFont typeface="Arial" pitchFamily="34" charset="0"/>
              <a:buChar char="•"/>
            </a:pPr>
            <a:endParaRPr lang="en-US" sz="2400" b="1" dirty="0" smtClean="0"/>
          </a:p>
          <a:p>
            <a:pPr lvl="1">
              <a:buFont typeface="Arial" pitchFamily="34" charset="0"/>
              <a:buChar char="•"/>
            </a:pPr>
            <a:r>
              <a:rPr lang="en-US" sz="2400" b="1" dirty="0" smtClean="0"/>
              <a:t>Area Maritime Security Assessment</a:t>
            </a:r>
          </a:p>
          <a:p>
            <a:pPr>
              <a:buFont typeface="Arial" pitchFamily="34" charset="0"/>
              <a:buChar char="•"/>
            </a:pPr>
            <a:endParaRPr lang="en-US" sz="2400" b="1" dirty="0" smtClean="0"/>
          </a:p>
          <a:p>
            <a:pPr lvl="1">
              <a:buFont typeface="Arial" pitchFamily="34" charset="0"/>
              <a:buChar char="•"/>
            </a:pPr>
            <a:r>
              <a:rPr lang="en-US" sz="2400" b="1" dirty="0" smtClean="0"/>
              <a:t>Area Maritime Security Plan</a:t>
            </a:r>
          </a:p>
          <a:p>
            <a:pPr lvl="1"/>
            <a:endParaRPr lang="en-US" b="1" dirty="0" smtClean="0"/>
          </a:p>
          <a:p>
            <a:pPr lvl="1">
              <a:buFontTx/>
              <a:buNone/>
            </a:pPr>
            <a:endParaRPr lang="en-US" b="1" dirty="0" smtClean="0"/>
          </a:p>
          <a:p>
            <a:pPr lvl="1">
              <a:buFontTx/>
              <a:buNone/>
            </a:pPr>
            <a:endParaRPr lang="en-US" b="1" dirty="0" smtClean="0"/>
          </a:p>
          <a:p>
            <a:endParaRPr lang="en-US" sz="2600" b="1" dirty="0" smtClean="0">
              <a:latin typeface="Calibri" pitchFamily="34" charset="0"/>
            </a:endParaRPr>
          </a:p>
        </p:txBody>
      </p:sp>
      <p:sp>
        <p:nvSpPr>
          <p:cNvPr id="14340" name="Slide Number Placeholder 3"/>
          <p:cNvSpPr>
            <a:spLocks noGrp="1"/>
          </p:cNvSpPr>
          <p:nvPr>
            <p:ph type="sldNum" sz="quarter" idx="10"/>
          </p:nvPr>
        </p:nvSpPr>
        <p:spPr/>
        <p:txBody>
          <a:bodyPr/>
          <a:lstStyle/>
          <a:p>
            <a:pPr>
              <a:defRPr/>
            </a:pPr>
            <a:fld id="{57F60829-6F15-4D2D-929E-2C8E3CD32B21}" type="slidenum">
              <a:rPr lang="en-US" altLang="en-US" smtClean="0"/>
              <a:pPr>
                <a:defRPr/>
              </a:pPr>
              <a:t>17</a:t>
            </a:fld>
            <a:endParaRPr lang="en-US" altLang="en-US" sz="600" dirty="0" smtClean="0"/>
          </a:p>
        </p:txBody>
      </p:sp>
      <p:pic>
        <p:nvPicPr>
          <p:cNvPr id="62466" name="Picture 2" descr="http://4.bp.blogspot.com/_nGU1nOjNzig/SVIUxQCCqMI/AAAAAAAAARo/9_RJBRsbFAw/s400/uscg+27+patrol.jpg"/>
          <p:cNvPicPr>
            <a:picLocks noChangeAspect="1" noChangeArrowheads="1"/>
          </p:cNvPicPr>
          <p:nvPr/>
        </p:nvPicPr>
        <p:blipFill>
          <a:blip r:embed="rId3" cstate="print"/>
          <a:srcRect/>
          <a:stretch>
            <a:fillRect/>
          </a:stretch>
        </p:blipFill>
        <p:spPr bwMode="auto">
          <a:xfrm>
            <a:off x="5436139" y="4653191"/>
            <a:ext cx="3038389" cy="1921781"/>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1524000" y="838200"/>
            <a:ext cx="7620000" cy="0"/>
          </a:xfrm>
          <a:prstGeom prst="line">
            <a:avLst/>
          </a:prstGeom>
          <a:noFill/>
          <a:ln w="9525">
            <a:solidFill>
              <a:schemeClr val="tx1"/>
            </a:solidFill>
            <a:round/>
            <a:headEnd/>
            <a:tailEnd/>
          </a:ln>
        </p:spPr>
        <p:txBody>
          <a:bodyPr/>
          <a:lstStyle/>
          <a:p>
            <a:endParaRPr lang="en-US" dirty="0"/>
          </a:p>
        </p:txBody>
      </p:sp>
      <p:sp>
        <p:nvSpPr>
          <p:cNvPr id="14339" name="AutoShape 3"/>
          <p:cNvSpPr>
            <a:spLocks noChangeArrowheads="1"/>
          </p:cNvSpPr>
          <p:nvPr/>
        </p:nvSpPr>
        <p:spPr bwMode="auto">
          <a:xfrm rot="-9574270">
            <a:off x="3079750" y="892175"/>
            <a:ext cx="609600" cy="1524000"/>
          </a:xfrm>
          <a:prstGeom prst="curvedLeft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dirty="0"/>
          </a:p>
        </p:txBody>
      </p:sp>
      <p:sp>
        <p:nvSpPr>
          <p:cNvPr id="14340" name="AutoShape 4"/>
          <p:cNvSpPr>
            <a:spLocks noChangeArrowheads="1"/>
          </p:cNvSpPr>
          <p:nvPr/>
        </p:nvSpPr>
        <p:spPr bwMode="auto">
          <a:xfrm rot="-2308549">
            <a:off x="3517900" y="1524000"/>
            <a:ext cx="1130300" cy="3352800"/>
          </a:xfrm>
          <a:prstGeom prst="curvedLeftArrow">
            <a:avLst>
              <a:gd name="adj1" fmla="val 59326"/>
              <a:gd name="adj2" fmla="val 118652"/>
              <a:gd name="adj3" fmla="val 33333"/>
            </a:avLst>
          </a:prstGeom>
          <a:solidFill>
            <a:schemeClr val="accent1"/>
          </a:solidFill>
          <a:ln w="9525">
            <a:solidFill>
              <a:schemeClr val="tx1"/>
            </a:solidFill>
            <a:miter lim="800000"/>
            <a:headEnd/>
            <a:tailEnd/>
          </a:ln>
        </p:spPr>
        <p:txBody>
          <a:bodyPr wrap="none" anchor="ctr"/>
          <a:lstStyle/>
          <a:p>
            <a:endParaRPr lang="en-US" dirty="0"/>
          </a:p>
        </p:txBody>
      </p:sp>
      <p:sp>
        <p:nvSpPr>
          <p:cNvPr id="14341" name="Freeform 5"/>
          <p:cNvSpPr>
            <a:spLocks noChangeAspect="1"/>
          </p:cNvSpPr>
          <p:nvPr/>
        </p:nvSpPr>
        <p:spPr bwMode="auto">
          <a:xfrm rot="10800000">
            <a:off x="3810000" y="838199"/>
            <a:ext cx="5334000" cy="830943"/>
          </a:xfrm>
          <a:custGeom>
            <a:avLst/>
            <a:gdLst>
              <a:gd name="T0" fmla="*/ 2147483647 w 2528"/>
              <a:gd name="T1" fmla="*/ 2147483647 h 1779"/>
              <a:gd name="T2" fmla="*/ 2147483647 w 2528"/>
              <a:gd name="T3" fmla="*/ 2147483647 h 1779"/>
              <a:gd name="T4" fmla="*/ 2147483647 w 2528"/>
              <a:gd name="T5" fmla="*/ 0 h 1779"/>
              <a:gd name="T6" fmla="*/ 2147483647 w 2528"/>
              <a:gd name="T7" fmla="*/ 0 h 1779"/>
              <a:gd name="T8" fmla="*/ 2147483647 w 2528"/>
              <a:gd name="T9" fmla="*/ 2147483647 h 1779"/>
              <a:gd name="T10" fmla="*/ 2147483647 w 2528"/>
              <a:gd name="T11" fmla="*/ 2147483647 h 1779"/>
              <a:gd name="T12" fmla="*/ 2147483647 w 2528"/>
              <a:gd name="T13" fmla="*/ 2147483647 h 1779"/>
              <a:gd name="T14" fmla="*/ 2147483647 w 2528"/>
              <a:gd name="T15" fmla="*/ 2147483647 h 1779"/>
              <a:gd name="T16" fmla="*/ 2147483647 w 2528"/>
              <a:gd name="T17" fmla="*/ 2147483647 h 1779"/>
              <a:gd name="T18" fmla="*/ 2147483647 w 2528"/>
              <a:gd name="T19" fmla="*/ 2147483647 h 1779"/>
              <a:gd name="T20" fmla="*/ 2147483647 w 2528"/>
              <a:gd name="T21" fmla="*/ 2147483647 h 1779"/>
              <a:gd name="T22" fmla="*/ 2147483647 w 2528"/>
              <a:gd name="T23" fmla="*/ 2147483647 h 1779"/>
              <a:gd name="T24" fmla="*/ 2147483647 w 2528"/>
              <a:gd name="T25" fmla="*/ 2147483647 h 1779"/>
              <a:gd name="T26" fmla="*/ 2147483647 w 2528"/>
              <a:gd name="T27" fmla="*/ 2147483647 h 1779"/>
              <a:gd name="T28" fmla="*/ 2147483647 w 2528"/>
              <a:gd name="T29" fmla="*/ 2147483647 h 1779"/>
              <a:gd name="T30" fmla="*/ 2147483647 w 2528"/>
              <a:gd name="T31" fmla="*/ 2147483647 h 1779"/>
              <a:gd name="T32" fmla="*/ 2147483647 w 2528"/>
              <a:gd name="T33" fmla="*/ 2147483647 h 1779"/>
              <a:gd name="T34" fmla="*/ 2147483647 w 2528"/>
              <a:gd name="T35" fmla="*/ 2147483647 h 1779"/>
              <a:gd name="T36" fmla="*/ 2147483647 w 2528"/>
              <a:gd name="T37" fmla="*/ 2147483647 h 1779"/>
              <a:gd name="T38" fmla="*/ 0 w 2528"/>
              <a:gd name="T39" fmla="*/ 2147483647 h 1779"/>
              <a:gd name="T40" fmla="*/ 0 w 2528"/>
              <a:gd name="T41" fmla="*/ 2147483647 h 1779"/>
              <a:gd name="T42" fmla="*/ 2147483647 w 2528"/>
              <a:gd name="T43" fmla="*/ 2147483647 h 1779"/>
              <a:gd name="T44" fmla="*/ 2147483647 w 2528"/>
              <a:gd name="T45" fmla="*/ 2147483647 h 17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28"/>
              <a:gd name="T70" fmla="*/ 0 h 1779"/>
              <a:gd name="T71" fmla="*/ 2528 w 2528"/>
              <a:gd name="T72" fmla="*/ 1779 h 17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28" h="1779">
                <a:moveTo>
                  <a:pt x="1256" y="24"/>
                </a:moveTo>
                <a:lnTo>
                  <a:pt x="1712" y="48"/>
                </a:lnTo>
                <a:lnTo>
                  <a:pt x="2216" y="0"/>
                </a:lnTo>
                <a:lnTo>
                  <a:pt x="2432" y="0"/>
                </a:lnTo>
                <a:lnTo>
                  <a:pt x="2504" y="120"/>
                </a:lnTo>
                <a:lnTo>
                  <a:pt x="2528" y="288"/>
                </a:lnTo>
                <a:lnTo>
                  <a:pt x="2456" y="408"/>
                </a:lnTo>
                <a:lnTo>
                  <a:pt x="2336" y="456"/>
                </a:lnTo>
                <a:lnTo>
                  <a:pt x="2000" y="432"/>
                </a:lnTo>
                <a:lnTo>
                  <a:pt x="1808" y="456"/>
                </a:lnTo>
                <a:lnTo>
                  <a:pt x="1712" y="720"/>
                </a:lnTo>
                <a:lnTo>
                  <a:pt x="1808" y="983"/>
                </a:lnTo>
                <a:lnTo>
                  <a:pt x="2120" y="1079"/>
                </a:lnTo>
                <a:lnTo>
                  <a:pt x="2192" y="1247"/>
                </a:lnTo>
                <a:lnTo>
                  <a:pt x="2168" y="1391"/>
                </a:lnTo>
                <a:lnTo>
                  <a:pt x="2048" y="1559"/>
                </a:lnTo>
                <a:lnTo>
                  <a:pt x="1856" y="1655"/>
                </a:lnTo>
                <a:lnTo>
                  <a:pt x="1784" y="1775"/>
                </a:lnTo>
                <a:lnTo>
                  <a:pt x="1256" y="1775"/>
                </a:lnTo>
                <a:lnTo>
                  <a:pt x="0" y="1779"/>
                </a:lnTo>
                <a:lnTo>
                  <a:pt x="0" y="146"/>
                </a:lnTo>
                <a:lnTo>
                  <a:pt x="600" y="51"/>
                </a:lnTo>
                <a:lnTo>
                  <a:pt x="1256" y="24"/>
                </a:lnTo>
                <a:close/>
              </a:path>
            </a:pathLst>
          </a:custGeom>
          <a:gradFill rotWithShape="1">
            <a:gsLst>
              <a:gs pos="0">
                <a:srgbClr val="008000"/>
              </a:gs>
              <a:gs pos="100000">
                <a:srgbClr val="003B00"/>
              </a:gs>
            </a:gsLst>
            <a:lin ang="5400000" scaled="1"/>
          </a:gradFill>
          <a:ln w="9525">
            <a:solidFill>
              <a:schemeClr val="tx1"/>
            </a:solidFill>
            <a:round/>
            <a:headEnd/>
            <a:tailEnd/>
          </a:ln>
        </p:spPr>
        <p:txBody>
          <a:bodyPr/>
          <a:lstStyle/>
          <a:p>
            <a:endParaRPr lang="en-US" dirty="0"/>
          </a:p>
        </p:txBody>
      </p:sp>
      <p:pic>
        <p:nvPicPr>
          <p:cNvPr id="14342" name="Picture 6" descr="CGC Mohawk#"/>
          <p:cNvPicPr>
            <a:picLocks noChangeAspect="1" noChangeArrowheads="1"/>
          </p:cNvPicPr>
          <p:nvPr/>
        </p:nvPicPr>
        <p:blipFill>
          <a:blip r:embed="rId3" cstate="print"/>
          <a:srcRect/>
          <a:stretch>
            <a:fillRect/>
          </a:stretch>
        </p:blipFill>
        <p:spPr bwMode="auto">
          <a:xfrm>
            <a:off x="4495800" y="1752600"/>
            <a:ext cx="1143000" cy="817563"/>
          </a:xfrm>
          <a:prstGeom prst="rect">
            <a:avLst/>
          </a:prstGeom>
          <a:noFill/>
          <a:ln w="9525">
            <a:noFill/>
            <a:miter lim="800000"/>
            <a:headEnd/>
            <a:tailEnd/>
          </a:ln>
        </p:spPr>
      </p:pic>
      <p:sp>
        <p:nvSpPr>
          <p:cNvPr id="14343" name="Freeform 7"/>
          <p:cNvSpPr>
            <a:spLocks/>
          </p:cNvSpPr>
          <p:nvPr/>
        </p:nvSpPr>
        <p:spPr bwMode="auto">
          <a:xfrm>
            <a:off x="-12700" y="1568450"/>
            <a:ext cx="9156700" cy="933450"/>
          </a:xfrm>
          <a:custGeom>
            <a:avLst/>
            <a:gdLst>
              <a:gd name="T0" fmla="*/ 0 w 5768"/>
              <a:gd name="T1" fmla="*/ 2147483647 h 588"/>
              <a:gd name="T2" fmla="*/ 2147483647 w 5768"/>
              <a:gd name="T3" fmla="*/ 2147483647 h 588"/>
              <a:gd name="T4" fmla="*/ 2147483647 w 5768"/>
              <a:gd name="T5" fmla="*/ 2147483647 h 588"/>
              <a:gd name="T6" fmla="*/ 2147483647 w 5768"/>
              <a:gd name="T7" fmla="*/ 2147483647 h 588"/>
              <a:gd name="T8" fmla="*/ 2147483647 w 5768"/>
              <a:gd name="T9" fmla="*/ 2147483647 h 588"/>
              <a:gd name="T10" fmla="*/ 2147483647 w 5768"/>
              <a:gd name="T11" fmla="*/ 2147483647 h 588"/>
              <a:gd name="T12" fmla="*/ 2147483647 w 5768"/>
              <a:gd name="T13" fmla="*/ 2147483647 h 588"/>
              <a:gd name="T14" fmla="*/ 2147483647 w 5768"/>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5768"/>
              <a:gd name="T25" fmla="*/ 0 h 588"/>
              <a:gd name="T26" fmla="*/ 5768 w 5768"/>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8" h="588">
                <a:moveTo>
                  <a:pt x="0" y="140"/>
                </a:moveTo>
                <a:cubicBezTo>
                  <a:pt x="127" y="132"/>
                  <a:pt x="516" y="105"/>
                  <a:pt x="765" y="84"/>
                </a:cubicBezTo>
                <a:cubicBezTo>
                  <a:pt x="1014" y="63"/>
                  <a:pt x="1238" y="24"/>
                  <a:pt x="1496" y="12"/>
                </a:cubicBezTo>
                <a:cubicBezTo>
                  <a:pt x="1754" y="0"/>
                  <a:pt x="2088" y="12"/>
                  <a:pt x="2312" y="12"/>
                </a:cubicBezTo>
                <a:cubicBezTo>
                  <a:pt x="2536" y="12"/>
                  <a:pt x="2552" y="4"/>
                  <a:pt x="2840" y="12"/>
                </a:cubicBezTo>
                <a:cubicBezTo>
                  <a:pt x="3128" y="20"/>
                  <a:pt x="3648" y="4"/>
                  <a:pt x="4040" y="60"/>
                </a:cubicBezTo>
                <a:cubicBezTo>
                  <a:pt x="4432" y="116"/>
                  <a:pt x="4904" y="260"/>
                  <a:pt x="5192" y="348"/>
                </a:cubicBezTo>
                <a:cubicBezTo>
                  <a:pt x="5480" y="436"/>
                  <a:pt x="5624" y="512"/>
                  <a:pt x="5768" y="588"/>
                </a:cubicBezTo>
              </a:path>
            </a:pathLst>
          </a:custGeom>
          <a:noFill/>
          <a:ln w="12700" cap="rnd">
            <a:solidFill>
              <a:schemeClr val="tx1"/>
            </a:solidFill>
            <a:prstDash val="sysDot"/>
            <a:round/>
            <a:headEnd type="none" w="sm" len="sm"/>
            <a:tailEnd type="none" w="sm" len="sm"/>
          </a:ln>
        </p:spPr>
        <p:txBody>
          <a:bodyPr/>
          <a:lstStyle/>
          <a:p>
            <a:endParaRPr lang="en-US" dirty="0"/>
          </a:p>
        </p:txBody>
      </p:sp>
      <p:sp>
        <p:nvSpPr>
          <p:cNvPr id="14344" name="Freeform 8"/>
          <p:cNvSpPr>
            <a:spLocks noChangeAspect="1"/>
          </p:cNvSpPr>
          <p:nvPr/>
        </p:nvSpPr>
        <p:spPr bwMode="auto">
          <a:xfrm>
            <a:off x="0" y="4648200"/>
            <a:ext cx="4013200" cy="2209800"/>
          </a:xfrm>
          <a:custGeom>
            <a:avLst/>
            <a:gdLst>
              <a:gd name="T0" fmla="*/ 2147483647 w 2528"/>
              <a:gd name="T1" fmla="*/ 2147483647 h 1779"/>
              <a:gd name="T2" fmla="*/ 2147483647 w 2528"/>
              <a:gd name="T3" fmla="*/ 2147483647 h 1779"/>
              <a:gd name="T4" fmla="*/ 2147483647 w 2528"/>
              <a:gd name="T5" fmla="*/ 0 h 1779"/>
              <a:gd name="T6" fmla="*/ 2147483647 w 2528"/>
              <a:gd name="T7" fmla="*/ 0 h 1779"/>
              <a:gd name="T8" fmla="*/ 2147483647 w 2528"/>
              <a:gd name="T9" fmla="*/ 2147483647 h 1779"/>
              <a:gd name="T10" fmla="*/ 2147483647 w 2528"/>
              <a:gd name="T11" fmla="*/ 2147483647 h 1779"/>
              <a:gd name="T12" fmla="*/ 2147483647 w 2528"/>
              <a:gd name="T13" fmla="*/ 2147483647 h 1779"/>
              <a:gd name="T14" fmla="*/ 2147483647 w 2528"/>
              <a:gd name="T15" fmla="*/ 2147483647 h 1779"/>
              <a:gd name="T16" fmla="*/ 2147483647 w 2528"/>
              <a:gd name="T17" fmla="*/ 2147483647 h 1779"/>
              <a:gd name="T18" fmla="*/ 2147483647 w 2528"/>
              <a:gd name="T19" fmla="*/ 2147483647 h 1779"/>
              <a:gd name="T20" fmla="*/ 2147483647 w 2528"/>
              <a:gd name="T21" fmla="*/ 2147483647 h 1779"/>
              <a:gd name="T22" fmla="*/ 2147483647 w 2528"/>
              <a:gd name="T23" fmla="*/ 2147483647 h 1779"/>
              <a:gd name="T24" fmla="*/ 2147483647 w 2528"/>
              <a:gd name="T25" fmla="*/ 2147483647 h 1779"/>
              <a:gd name="T26" fmla="*/ 2147483647 w 2528"/>
              <a:gd name="T27" fmla="*/ 2147483647 h 1779"/>
              <a:gd name="T28" fmla="*/ 2147483647 w 2528"/>
              <a:gd name="T29" fmla="*/ 2147483647 h 1779"/>
              <a:gd name="T30" fmla="*/ 2147483647 w 2528"/>
              <a:gd name="T31" fmla="*/ 2147483647 h 1779"/>
              <a:gd name="T32" fmla="*/ 2147483647 w 2528"/>
              <a:gd name="T33" fmla="*/ 2147483647 h 1779"/>
              <a:gd name="T34" fmla="*/ 2147483647 w 2528"/>
              <a:gd name="T35" fmla="*/ 2147483647 h 1779"/>
              <a:gd name="T36" fmla="*/ 2147483647 w 2528"/>
              <a:gd name="T37" fmla="*/ 2147483647 h 1779"/>
              <a:gd name="T38" fmla="*/ 0 w 2528"/>
              <a:gd name="T39" fmla="*/ 2147483647 h 1779"/>
              <a:gd name="T40" fmla="*/ 0 w 2528"/>
              <a:gd name="T41" fmla="*/ 2147483647 h 1779"/>
              <a:gd name="T42" fmla="*/ 2147483647 w 2528"/>
              <a:gd name="T43" fmla="*/ 2147483647 h 1779"/>
              <a:gd name="T44" fmla="*/ 2147483647 w 2528"/>
              <a:gd name="T45" fmla="*/ 2147483647 h 17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28"/>
              <a:gd name="T70" fmla="*/ 0 h 1779"/>
              <a:gd name="T71" fmla="*/ 2528 w 2528"/>
              <a:gd name="T72" fmla="*/ 1779 h 17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28" h="1779">
                <a:moveTo>
                  <a:pt x="1256" y="24"/>
                </a:moveTo>
                <a:lnTo>
                  <a:pt x="1712" y="48"/>
                </a:lnTo>
                <a:lnTo>
                  <a:pt x="2216" y="0"/>
                </a:lnTo>
                <a:lnTo>
                  <a:pt x="2432" y="0"/>
                </a:lnTo>
                <a:lnTo>
                  <a:pt x="2504" y="120"/>
                </a:lnTo>
                <a:lnTo>
                  <a:pt x="2528" y="288"/>
                </a:lnTo>
                <a:lnTo>
                  <a:pt x="2456" y="408"/>
                </a:lnTo>
                <a:lnTo>
                  <a:pt x="2336" y="456"/>
                </a:lnTo>
                <a:lnTo>
                  <a:pt x="2000" y="432"/>
                </a:lnTo>
                <a:lnTo>
                  <a:pt x="1808" y="456"/>
                </a:lnTo>
                <a:lnTo>
                  <a:pt x="1712" y="720"/>
                </a:lnTo>
                <a:lnTo>
                  <a:pt x="1808" y="983"/>
                </a:lnTo>
                <a:lnTo>
                  <a:pt x="2120" y="1079"/>
                </a:lnTo>
                <a:lnTo>
                  <a:pt x="2192" y="1247"/>
                </a:lnTo>
                <a:lnTo>
                  <a:pt x="2168" y="1391"/>
                </a:lnTo>
                <a:lnTo>
                  <a:pt x="2048" y="1559"/>
                </a:lnTo>
                <a:lnTo>
                  <a:pt x="1856" y="1655"/>
                </a:lnTo>
                <a:lnTo>
                  <a:pt x="1784" y="1775"/>
                </a:lnTo>
                <a:lnTo>
                  <a:pt x="1256" y="1775"/>
                </a:lnTo>
                <a:lnTo>
                  <a:pt x="0" y="1779"/>
                </a:lnTo>
                <a:lnTo>
                  <a:pt x="0" y="146"/>
                </a:lnTo>
                <a:lnTo>
                  <a:pt x="600" y="51"/>
                </a:lnTo>
                <a:lnTo>
                  <a:pt x="1256" y="24"/>
                </a:lnTo>
                <a:close/>
              </a:path>
            </a:pathLst>
          </a:custGeom>
          <a:gradFill rotWithShape="1">
            <a:gsLst>
              <a:gs pos="0">
                <a:srgbClr val="008000"/>
              </a:gs>
              <a:gs pos="100000">
                <a:srgbClr val="003B00"/>
              </a:gs>
            </a:gsLst>
            <a:lin ang="5400000" scaled="1"/>
          </a:gradFill>
          <a:ln w="9525">
            <a:solidFill>
              <a:schemeClr val="tx1"/>
            </a:solidFill>
            <a:round/>
            <a:headEnd/>
            <a:tailEnd/>
          </a:ln>
        </p:spPr>
        <p:txBody>
          <a:bodyPr/>
          <a:lstStyle/>
          <a:p>
            <a:endParaRPr lang="en-US" dirty="0"/>
          </a:p>
        </p:txBody>
      </p:sp>
      <p:sp>
        <p:nvSpPr>
          <p:cNvPr id="14345" name="Freeform 9"/>
          <p:cNvSpPr>
            <a:spLocks noChangeAspect="1"/>
          </p:cNvSpPr>
          <p:nvPr/>
        </p:nvSpPr>
        <p:spPr bwMode="auto">
          <a:xfrm>
            <a:off x="3505200" y="4572000"/>
            <a:ext cx="5638800" cy="2286000"/>
          </a:xfrm>
          <a:custGeom>
            <a:avLst/>
            <a:gdLst>
              <a:gd name="T0" fmla="*/ 0 w 3728"/>
              <a:gd name="T1" fmla="*/ 2147483647 h 1875"/>
              <a:gd name="T2" fmla="*/ 2147483647 w 3728"/>
              <a:gd name="T3" fmla="*/ 2147483647 h 1875"/>
              <a:gd name="T4" fmla="*/ 2147483647 w 3728"/>
              <a:gd name="T5" fmla="*/ 2147483647 h 1875"/>
              <a:gd name="T6" fmla="*/ 2147483647 w 3728"/>
              <a:gd name="T7" fmla="*/ 2147483647 h 1875"/>
              <a:gd name="T8" fmla="*/ 2147483647 w 3728"/>
              <a:gd name="T9" fmla="*/ 2147483647 h 1875"/>
              <a:gd name="T10" fmla="*/ 2147483647 w 3728"/>
              <a:gd name="T11" fmla="*/ 2147483647 h 1875"/>
              <a:gd name="T12" fmla="*/ 2147483647 w 3728"/>
              <a:gd name="T13" fmla="*/ 2147483647 h 1875"/>
              <a:gd name="T14" fmla="*/ 2147483647 w 3728"/>
              <a:gd name="T15" fmla="*/ 2147483647 h 1875"/>
              <a:gd name="T16" fmla="*/ 2147483647 w 3728"/>
              <a:gd name="T17" fmla="*/ 2147483647 h 1875"/>
              <a:gd name="T18" fmla="*/ 2147483647 w 3728"/>
              <a:gd name="T19" fmla="*/ 2147483647 h 1875"/>
              <a:gd name="T20" fmla="*/ 2147483647 w 3728"/>
              <a:gd name="T21" fmla="*/ 2147483647 h 1875"/>
              <a:gd name="T22" fmla="*/ 2147483647 w 3728"/>
              <a:gd name="T23" fmla="*/ 2147483647 h 1875"/>
              <a:gd name="T24" fmla="*/ 2147483647 w 3728"/>
              <a:gd name="T25" fmla="*/ 2147483647 h 1875"/>
              <a:gd name="T26" fmla="*/ 2147483647 w 3728"/>
              <a:gd name="T27" fmla="*/ 2147483647 h 1875"/>
              <a:gd name="T28" fmla="*/ 2147483647 w 3728"/>
              <a:gd name="T29" fmla="*/ 2147483647 h 1875"/>
              <a:gd name="T30" fmla="*/ 2147483647 w 3728"/>
              <a:gd name="T31" fmla="*/ 2147483647 h 1875"/>
              <a:gd name="T32" fmla="*/ 2147483647 w 3728"/>
              <a:gd name="T33" fmla="*/ 2147483647 h 1875"/>
              <a:gd name="T34" fmla="*/ 2147483647 w 3728"/>
              <a:gd name="T35" fmla="*/ 2147483647 h 1875"/>
              <a:gd name="T36" fmla="*/ 2147483647 w 3728"/>
              <a:gd name="T37" fmla="*/ 2147483647 h 1875"/>
              <a:gd name="T38" fmla="*/ 2147483647 w 3728"/>
              <a:gd name="T39" fmla="*/ 2147483647 h 1875"/>
              <a:gd name="T40" fmla="*/ 2147483647 w 3728"/>
              <a:gd name="T41" fmla="*/ 2147483647 h 1875"/>
              <a:gd name="T42" fmla="*/ 2147483647 w 3728"/>
              <a:gd name="T43" fmla="*/ 2147483647 h 1875"/>
              <a:gd name="T44" fmla="*/ 2147483647 w 3728"/>
              <a:gd name="T45" fmla="*/ 2147483647 h 1875"/>
              <a:gd name="T46" fmla="*/ 2147483647 w 3728"/>
              <a:gd name="T47" fmla="*/ 2147483647 h 1875"/>
              <a:gd name="T48" fmla="*/ 2147483647 w 3728"/>
              <a:gd name="T49" fmla="*/ 0 h 1875"/>
              <a:gd name="T50" fmla="*/ 2147483647 w 3728"/>
              <a:gd name="T51" fmla="*/ 2147483647 h 1875"/>
              <a:gd name="T52" fmla="*/ 2147483647 w 3728"/>
              <a:gd name="T53" fmla="*/ 2147483647 h 1875"/>
              <a:gd name="T54" fmla="*/ 2147483647 w 3728"/>
              <a:gd name="T55" fmla="*/ 2147483647 h 1875"/>
              <a:gd name="T56" fmla="*/ 2147483647 w 3728"/>
              <a:gd name="T57" fmla="*/ 2147483647 h 1875"/>
              <a:gd name="T58" fmla="*/ 2147483647 w 3728"/>
              <a:gd name="T59" fmla="*/ 2147483647 h 1875"/>
              <a:gd name="T60" fmla="*/ 0 w 3728"/>
              <a:gd name="T61" fmla="*/ 2147483647 h 18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28"/>
              <a:gd name="T94" fmla="*/ 0 h 1875"/>
              <a:gd name="T95" fmla="*/ 3728 w 3728"/>
              <a:gd name="T96" fmla="*/ 1875 h 18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28" h="1875">
                <a:moveTo>
                  <a:pt x="0" y="1871"/>
                </a:moveTo>
                <a:lnTo>
                  <a:pt x="188" y="1743"/>
                </a:lnTo>
                <a:lnTo>
                  <a:pt x="324" y="1571"/>
                </a:lnTo>
                <a:lnTo>
                  <a:pt x="332" y="1359"/>
                </a:lnTo>
                <a:lnTo>
                  <a:pt x="416" y="1223"/>
                </a:lnTo>
                <a:lnTo>
                  <a:pt x="608" y="1151"/>
                </a:lnTo>
                <a:lnTo>
                  <a:pt x="776" y="1175"/>
                </a:lnTo>
                <a:lnTo>
                  <a:pt x="1040" y="1439"/>
                </a:lnTo>
                <a:lnTo>
                  <a:pt x="1319" y="1547"/>
                </a:lnTo>
                <a:lnTo>
                  <a:pt x="1503" y="1559"/>
                </a:lnTo>
                <a:lnTo>
                  <a:pt x="1615" y="1519"/>
                </a:lnTo>
                <a:lnTo>
                  <a:pt x="1639" y="1407"/>
                </a:lnTo>
                <a:lnTo>
                  <a:pt x="1675" y="1267"/>
                </a:lnTo>
                <a:lnTo>
                  <a:pt x="1739" y="995"/>
                </a:lnTo>
                <a:lnTo>
                  <a:pt x="1631" y="804"/>
                </a:lnTo>
                <a:lnTo>
                  <a:pt x="1431" y="748"/>
                </a:lnTo>
                <a:lnTo>
                  <a:pt x="1147" y="792"/>
                </a:lnTo>
                <a:lnTo>
                  <a:pt x="824" y="632"/>
                </a:lnTo>
                <a:lnTo>
                  <a:pt x="800" y="352"/>
                </a:lnTo>
                <a:lnTo>
                  <a:pt x="924" y="172"/>
                </a:lnTo>
                <a:lnTo>
                  <a:pt x="1016" y="48"/>
                </a:lnTo>
                <a:lnTo>
                  <a:pt x="1423" y="24"/>
                </a:lnTo>
                <a:lnTo>
                  <a:pt x="1687" y="48"/>
                </a:lnTo>
                <a:lnTo>
                  <a:pt x="2047" y="24"/>
                </a:lnTo>
                <a:lnTo>
                  <a:pt x="2095" y="0"/>
                </a:lnTo>
                <a:lnTo>
                  <a:pt x="2631" y="100"/>
                </a:lnTo>
                <a:lnTo>
                  <a:pt x="3404" y="392"/>
                </a:lnTo>
                <a:lnTo>
                  <a:pt x="3728" y="534"/>
                </a:lnTo>
                <a:lnTo>
                  <a:pt x="3728" y="1875"/>
                </a:lnTo>
                <a:lnTo>
                  <a:pt x="2095" y="1871"/>
                </a:lnTo>
                <a:lnTo>
                  <a:pt x="0" y="1871"/>
                </a:lnTo>
                <a:close/>
              </a:path>
            </a:pathLst>
          </a:custGeom>
          <a:gradFill rotWithShape="1">
            <a:gsLst>
              <a:gs pos="0">
                <a:srgbClr val="008000"/>
              </a:gs>
              <a:gs pos="100000">
                <a:srgbClr val="003B00"/>
              </a:gs>
            </a:gsLst>
            <a:lin ang="5400000" scaled="1"/>
          </a:gradFill>
          <a:ln w="9525">
            <a:solidFill>
              <a:schemeClr val="tx1"/>
            </a:solidFill>
            <a:round/>
            <a:headEnd/>
            <a:tailEnd/>
          </a:ln>
        </p:spPr>
        <p:txBody>
          <a:bodyPr/>
          <a:lstStyle/>
          <a:p>
            <a:endParaRPr lang="en-US" dirty="0"/>
          </a:p>
        </p:txBody>
      </p:sp>
      <p:sp>
        <p:nvSpPr>
          <p:cNvPr id="14346" name="Freeform 10"/>
          <p:cNvSpPr>
            <a:spLocks/>
          </p:cNvSpPr>
          <p:nvPr/>
        </p:nvSpPr>
        <p:spPr bwMode="auto">
          <a:xfrm>
            <a:off x="0" y="2876550"/>
            <a:ext cx="9156700" cy="933450"/>
          </a:xfrm>
          <a:custGeom>
            <a:avLst/>
            <a:gdLst>
              <a:gd name="T0" fmla="*/ 0 w 5768"/>
              <a:gd name="T1" fmla="*/ 2147483647 h 588"/>
              <a:gd name="T2" fmla="*/ 2147483647 w 5768"/>
              <a:gd name="T3" fmla="*/ 2147483647 h 588"/>
              <a:gd name="T4" fmla="*/ 2147483647 w 5768"/>
              <a:gd name="T5" fmla="*/ 2147483647 h 588"/>
              <a:gd name="T6" fmla="*/ 2147483647 w 5768"/>
              <a:gd name="T7" fmla="*/ 2147483647 h 588"/>
              <a:gd name="T8" fmla="*/ 2147483647 w 5768"/>
              <a:gd name="T9" fmla="*/ 2147483647 h 588"/>
              <a:gd name="T10" fmla="*/ 2147483647 w 5768"/>
              <a:gd name="T11" fmla="*/ 2147483647 h 588"/>
              <a:gd name="T12" fmla="*/ 2147483647 w 5768"/>
              <a:gd name="T13" fmla="*/ 2147483647 h 588"/>
              <a:gd name="T14" fmla="*/ 2147483647 w 5768"/>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5768"/>
              <a:gd name="T25" fmla="*/ 0 h 588"/>
              <a:gd name="T26" fmla="*/ 5768 w 5768"/>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8" h="588">
                <a:moveTo>
                  <a:pt x="0" y="140"/>
                </a:moveTo>
                <a:cubicBezTo>
                  <a:pt x="127" y="132"/>
                  <a:pt x="516" y="105"/>
                  <a:pt x="765" y="84"/>
                </a:cubicBezTo>
                <a:cubicBezTo>
                  <a:pt x="1014" y="63"/>
                  <a:pt x="1238" y="24"/>
                  <a:pt x="1496" y="12"/>
                </a:cubicBezTo>
                <a:cubicBezTo>
                  <a:pt x="1754" y="0"/>
                  <a:pt x="2088" y="12"/>
                  <a:pt x="2312" y="12"/>
                </a:cubicBezTo>
                <a:cubicBezTo>
                  <a:pt x="2536" y="12"/>
                  <a:pt x="2552" y="4"/>
                  <a:pt x="2840" y="12"/>
                </a:cubicBezTo>
                <a:cubicBezTo>
                  <a:pt x="3128" y="20"/>
                  <a:pt x="3648" y="4"/>
                  <a:pt x="4040" y="60"/>
                </a:cubicBezTo>
                <a:cubicBezTo>
                  <a:pt x="4432" y="116"/>
                  <a:pt x="4904" y="260"/>
                  <a:pt x="5192" y="348"/>
                </a:cubicBezTo>
                <a:cubicBezTo>
                  <a:pt x="5480" y="436"/>
                  <a:pt x="5624" y="512"/>
                  <a:pt x="5768" y="588"/>
                </a:cubicBezTo>
              </a:path>
            </a:pathLst>
          </a:custGeom>
          <a:noFill/>
          <a:ln w="12700" cap="rnd">
            <a:solidFill>
              <a:schemeClr val="tx1"/>
            </a:solidFill>
            <a:prstDash val="sysDot"/>
            <a:round/>
            <a:headEnd type="none" w="sm" len="sm"/>
            <a:tailEnd type="none" w="sm" len="sm"/>
          </a:ln>
        </p:spPr>
        <p:txBody>
          <a:bodyPr/>
          <a:lstStyle/>
          <a:p>
            <a:endParaRPr lang="en-US" dirty="0"/>
          </a:p>
        </p:txBody>
      </p:sp>
      <p:sp>
        <p:nvSpPr>
          <p:cNvPr id="14347" name="Freeform 11"/>
          <p:cNvSpPr>
            <a:spLocks/>
          </p:cNvSpPr>
          <p:nvPr/>
        </p:nvSpPr>
        <p:spPr bwMode="auto">
          <a:xfrm>
            <a:off x="0" y="3581400"/>
            <a:ext cx="9156700" cy="933450"/>
          </a:xfrm>
          <a:custGeom>
            <a:avLst/>
            <a:gdLst>
              <a:gd name="T0" fmla="*/ 0 w 5768"/>
              <a:gd name="T1" fmla="*/ 2147483647 h 588"/>
              <a:gd name="T2" fmla="*/ 2147483647 w 5768"/>
              <a:gd name="T3" fmla="*/ 2147483647 h 588"/>
              <a:gd name="T4" fmla="*/ 2147483647 w 5768"/>
              <a:gd name="T5" fmla="*/ 2147483647 h 588"/>
              <a:gd name="T6" fmla="*/ 2147483647 w 5768"/>
              <a:gd name="T7" fmla="*/ 2147483647 h 588"/>
              <a:gd name="T8" fmla="*/ 2147483647 w 5768"/>
              <a:gd name="T9" fmla="*/ 2147483647 h 588"/>
              <a:gd name="T10" fmla="*/ 2147483647 w 5768"/>
              <a:gd name="T11" fmla="*/ 2147483647 h 588"/>
              <a:gd name="T12" fmla="*/ 2147483647 w 5768"/>
              <a:gd name="T13" fmla="*/ 2147483647 h 588"/>
              <a:gd name="T14" fmla="*/ 2147483647 w 5768"/>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5768"/>
              <a:gd name="T25" fmla="*/ 0 h 588"/>
              <a:gd name="T26" fmla="*/ 5768 w 5768"/>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8" h="588">
                <a:moveTo>
                  <a:pt x="0" y="140"/>
                </a:moveTo>
                <a:cubicBezTo>
                  <a:pt x="127" y="132"/>
                  <a:pt x="516" y="105"/>
                  <a:pt x="765" y="84"/>
                </a:cubicBezTo>
                <a:cubicBezTo>
                  <a:pt x="1014" y="63"/>
                  <a:pt x="1238" y="24"/>
                  <a:pt x="1496" y="12"/>
                </a:cubicBezTo>
                <a:cubicBezTo>
                  <a:pt x="1754" y="0"/>
                  <a:pt x="2088" y="12"/>
                  <a:pt x="2312" y="12"/>
                </a:cubicBezTo>
                <a:cubicBezTo>
                  <a:pt x="2536" y="12"/>
                  <a:pt x="2552" y="4"/>
                  <a:pt x="2840" y="12"/>
                </a:cubicBezTo>
                <a:cubicBezTo>
                  <a:pt x="3128" y="20"/>
                  <a:pt x="3648" y="4"/>
                  <a:pt x="4040" y="60"/>
                </a:cubicBezTo>
                <a:cubicBezTo>
                  <a:pt x="4432" y="116"/>
                  <a:pt x="4904" y="260"/>
                  <a:pt x="5192" y="348"/>
                </a:cubicBezTo>
                <a:cubicBezTo>
                  <a:pt x="5480" y="436"/>
                  <a:pt x="5624" y="512"/>
                  <a:pt x="5768" y="588"/>
                </a:cubicBezTo>
              </a:path>
            </a:pathLst>
          </a:custGeom>
          <a:noFill/>
          <a:ln w="12700" cap="rnd">
            <a:solidFill>
              <a:schemeClr val="tx1"/>
            </a:solidFill>
            <a:prstDash val="sysDot"/>
            <a:round/>
            <a:headEnd type="none" w="sm" len="sm"/>
            <a:tailEnd type="none" w="sm" len="sm"/>
          </a:ln>
        </p:spPr>
        <p:txBody>
          <a:bodyPr/>
          <a:lstStyle/>
          <a:p>
            <a:endParaRPr lang="en-US" dirty="0"/>
          </a:p>
        </p:txBody>
      </p:sp>
      <p:sp>
        <p:nvSpPr>
          <p:cNvPr id="14348" name="Text Box 12"/>
          <p:cNvSpPr txBox="1">
            <a:spLocks noChangeArrowheads="1"/>
          </p:cNvSpPr>
          <p:nvPr/>
        </p:nvSpPr>
        <p:spPr bwMode="auto">
          <a:xfrm>
            <a:off x="533400" y="4267200"/>
            <a:ext cx="1414463" cy="457200"/>
          </a:xfrm>
          <a:prstGeom prst="rect">
            <a:avLst/>
          </a:prstGeom>
          <a:noFill/>
          <a:ln w="9525">
            <a:noFill/>
            <a:miter lim="800000"/>
            <a:headEnd/>
            <a:tailEnd/>
          </a:ln>
        </p:spPr>
        <p:txBody>
          <a:bodyPr>
            <a:spAutoFit/>
          </a:bodyPr>
          <a:lstStyle/>
          <a:p>
            <a:r>
              <a:rPr lang="en-US" sz="1200" b="1" dirty="0">
                <a:latin typeface="Tahoma" pitchFamily="34" charset="0"/>
              </a:rPr>
              <a:t>U.S. Territorial </a:t>
            </a:r>
          </a:p>
          <a:p>
            <a:r>
              <a:rPr lang="en-US" sz="1200" b="1" dirty="0">
                <a:latin typeface="Tahoma" pitchFamily="34" charset="0"/>
              </a:rPr>
              <a:t>Sea (12 NM)</a:t>
            </a:r>
          </a:p>
        </p:txBody>
      </p:sp>
      <p:sp>
        <p:nvSpPr>
          <p:cNvPr id="14349" name="Text Box 13"/>
          <p:cNvSpPr txBox="1">
            <a:spLocks noChangeArrowheads="1"/>
          </p:cNvSpPr>
          <p:nvPr/>
        </p:nvSpPr>
        <p:spPr bwMode="auto">
          <a:xfrm>
            <a:off x="533400" y="3027363"/>
            <a:ext cx="1403350" cy="639762"/>
          </a:xfrm>
          <a:prstGeom prst="rect">
            <a:avLst/>
          </a:prstGeom>
          <a:noFill/>
          <a:ln w="9525">
            <a:noFill/>
            <a:miter lim="800000"/>
            <a:headEnd/>
            <a:tailEnd/>
          </a:ln>
        </p:spPr>
        <p:txBody>
          <a:bodyPr>
            <a:spAutoFit/>
          </a:bodyPr>
          <a:lstStyle/>
          <a:p>
            <a:r>
              <a:rPr lang="en-US" sz="1200" b="1" dirty="0">
                <a:latin typeface="Tahoma" pitchFamily="34" charset="0"/>
              </a:rPr>
              <a:t>U.S. Exclusive </a:t>
            </a:r>
          </a:p>
          <a:p>
            <a:r>
              <a:rPr lang="en-US" sz="1200" b="1" dirty="0">
                <a:latin typeface="Tahoma" pitchFamily="34" charset="0"/>
              </a:rPr>
              <a:t>Economic</a:t>
            </a:r>
          </a:p>
          <a:p>
            <a:r>
              <a:rPr lang="en-US" sz="1200" b="1" dirty="0">
                <a:latin typeface="Tahoma" pitchFamily="34" charset="0"/>
              </a:rPr>
              <a:t>Zone (200 NM)</a:t>
            </a:r>
          </a:p>
        </p:txBody>
      </p:sp>
      <p:sp>
        <p:nvSpPr>
          <p:cNvPr id="14350" name="Text Box 14"/>
          <p:cNvSpPr txBox="1">
            <a:spLocks noChangeArrowheads="1"/>
          </p:cNvSpPr>
          <p:nvPr/>
        </p:nvSpPr>
        <p:spPr bwMode="auto">
          <a:xfrm>
            <a:off x="509588" y="2133600"/>
            <a:ext cx="1243012" cy="457200"/>
          </a:xfrm>
          <a:prstGeom prst="rect">
            <a:avLst/>
          </a:prstGeom>
          <a:noFill/>
          <a:ln w="9525">
            <a:noFill/>
            <a:miter lim="800000"/>
            <a:headEnd/>
            <a:tailEnd/>
          </a:ln>
        </p:spPr>
        <p:txBody>
          <a:bodyPr wrap="none">
            <a:spAutoFit/>
          </a:bodyPr>
          <a:lstStyle/>
          <a:p>
            <a:r>
              <a:rPr lang="en-US" sz="1200" b="1" dirty="0">
                <a:latin typeface="Tahoma" pitchFamily="34" charset="0"/>
              </a:rPr>
              <a:t>International </a:t>
            </a:r>
            <a:br>
              <a:rPr lang="en-US" sz="1200" b="1" dirty="0">
                <a:latin typeface="Tahoma" pitchFamily="34" charset="0"/>
              </a:rPr>
            </a:br>
            <a:r>
              <a:rPr lang="en-US" sz="1200" b="1" dirty="0">
                <a:latin typeface="Tahoma" pitchFamily="34" charset="0"/>
              </a:rPr>
              <a:t>Waters</a:t>
            </a:r>
          </a:p>
        </p:txBody>
      </p:sp>
      <p:sp>
        <p:nvSpPr>
          <p:cNvPr id="14351" name="Text Box 15"/>
          <p:cNvSpPr txBox="1">
            <a:spLocks noChangeArrowheads="1"/>
          </p:cNvSpPr>
          <p:nvPr/>
        </p:nvSpPr>
        <p:spPr bwMode="auto">
          <a:xfrm>
            <a:off x="6172200" y="1905000"/>
            <a:ext cx="1703388" cy="639763"/>
          </a:xfrm>
          <a:prstGeom prst="rect">
            <a:avLst/>
          </a:prstGeom>
          <a:noFill/>
          <a:ln w="12700">
            <a:noFill/>
            <a:miter lim="800000"/>
            <a:headEnd type="none" w="sm" len="sm"/>
            <a:tailEnd type="none" w="sm" len="sm"/>
          </a:ln>
        </p:spPr>
        <p:txBody>
          <a:bodyPr>
            <a:spAutoFit/>
          </a:bodyPr>
          <a:lstStyle/>
          <a:p>
            <a:r>
              <a:rPr lang="en-US" sz="1200" b="1" dirty="0">
                <a:latin typeface="Tahoma" pitchFamily="34" charset="0"/>
              </a:rPr>
              <a:t>Offshore Actions</a:t>
            </a:r>
          </a:p>
          <a:p>
            <a:r>
              <a:rPr lang="en-US" sz="1200" dirty="0">
                <a:latin typeface="Tahoma" pitchFamily="34" charset="0"/>
              </a:rPr>
              <a:t>Surveillance, Tracking </a:t>
            </a:r>
          </a:p>
          <a:p>
            <a:r>
              <a:rPr lang="en-US" sz="1200" dirty="0">
                <a:latin typeface="Tahoma" pitchFamily="34" charset="0"/>
              </a:rPr>
              <a:t>&amp; Interdiction</a:t>
            </a:r>
          </a:p>
        </p:txBody>
      </p:sp>
      <p:pic>
        <p:nvPicPr>
          <p:cNvPr id="14352" name="Picture 16"/>
          <p:cNvPicPr>
            <a:picLocks noChangeArrowheads="1"/>
          </p:cNvPicPr>
          <p:nvPr/>
        </p:nvPicPr>
        <p:blipFill>
          <a:blip r:embed="rId4" cstate="print">
            <a:clrChange>
              <a:clrFrom>
                <a:srgbClr val="0000FF"/>
              </a:clrFrom>
              <a:clrTo>
                <a:srgbClr val="0000FF">
                  <a:alpha val="0"/>
                </a:srgbClr>
              </a:clrTo>
            </a:clrChange>
          </a:blip>
          <a:srcRect/>
          <a:stretch>
            <a:fillRect/>
          </a:stretch>
        </p:blipFill>
        <p:spPr bwMode="auto">
          <a:xfrm>
            <a:off x="5029200" y="2819400"/>
            <a:ext cx="1066800" cy="457200"/>
          </a:xfrm>
          <a:prstGeom prst="rect">
            <a:avLst/>
          </a:prstGeom>
          <a:noFill/>
          <a:ln w="9525">
            <a:noFill/>
            <a:miter lim="800000"/>
            <a:headEnd/>
            <a:tailEnd/>
          </a:ln>
        </p:spPr>
      </p:pic>
      <p:sp>
        <p:nvSpPr>
          <p:cNvPr id="14353" name="Text Box 17"/>
          <p:cNvSpPr txBox="1">
            <a:spLocks noChangeArrowheads="1"/>
          </p:cNvSpPr>
          <p:nvPr/>
        </p:nvSpPr>
        <p:spPr bwMode="auto">
          <a:xfrm>
            <a:off x="6125029" y="3236686"/>
            <a:ext cx="2844800" cy="461665"/>
          </a:xfrm>
          <a:prstGeom prst="rect">
            <a:avLst/>
          </a:prstGeom>
          <a:noFill/>
          <a:ln w="9525">
            <a:noFill/>
            <a:miter lim="800000"/>
            <a:headEnd type="none" w="sm" len="sm"/>
            <a:tailEnd type="none" w="sm" len="sm"/>
          </a:ln>
        </p:spPr>
        <p:txBody>
          <a:bodyPr wrap="square">
            <a:spAutoFit/>
          </a:bodyPr>
          <a:lstStyle/>
          <a:p>
            <a:r>
              <a:rPr lang="en-US" sz="1200" b="1" dirty="0">
                <a:latin typeface="Tahoma" pitchFamily="34" charset="0"/>
              </a:rPr>
              <a:t>Coastal Actions</a:t>
            </a:r>
          </a:p>
          <a:p>
            <a:r>
              <a:rPr lang="en-US" sz="1200" dirty="0">
                <a:latin typeface="Tahoma" pitchFamily="34" charset="0"/>
              </a:rPr>
              <a:t>Interdiction &amp; Boardings</a:t>
            </a:r>
          </a:p>
        </p:txBody>
      </p:sp>
      <p:pic>
        <p:nvPicPr>
          <p:cNvPr id="14354" name="Picture 18"/>
          <p:cNvPicPr>
            <a:picLocks noChangeArrowheads="1"/>
          </p:cNvPicPr>
          <p:nvPr/>
        </p:nvPicPr>
        <p:blipFill>
          <a:blip r:embed="rId5" cstate="print">
            <a:clrChange>
              <a:clrFrom>
                <a:srgbClr val="0000FF"/>
              </a:clrFrom>
              <a:clrTo>
                <a:srgbClr val="0000FF">
                  <a:alpha val="0"/>
                </a:srgbClr>
              </a:clrTo>
            </a:clrChange>
          </a:blip>
          <a:srcRect/>
          <a:stretch>
            <a:fillRect/>
          </a:stretch>
        </p:blipFill>
        <p:spPr bwMode="auto">
          <a:xfrm>
            <a:off x="5410200" y="3581400"/>
            <a:ext cx="914400" cy="457200"/>
          </a:xfrm>
          <a:prstGeom prst="rect">
            <a:avLst/>
          </a:prstGeom>
          <a:noFill/>
          <a:ln w="9525">
            <a:noFill/>
            <a:miter lim="800000"/>
            <a:headEnd/>
            <a:tailEnd/>
          </a:ln>
        </p:spPr>
      </p:pic>
      <p:pic>
        <p:nvPicPr>
          <p:cNvPr id="14355" name="Picture 19" descr="rhib"/>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43250" y="6553200"/>
            <a:ext cx="514350" cy="209550"/>
          </a:xfrm>
          <a:prstGeom prst="rect">
            <a:avLst/>
          </a:prstGeom>
          <a:noFill/>
          <a:ln w="9525">
            <a:noFill/>
            <a:miter lim="800000"/>
            <a:headEnd/>
            <a:tailEnd/>
          </a:ln>
        </p:spPr>
      </p:pic>
      <p:sp>
        <p:nvSpPr>
          <p:cNvPr id="14356" name="Text Box 20"/>
          <p:cNvSpPr txBox="1">
            <a:spLocks noChangeArrowheads="1"/>
          </p:cNvSpPr>
          <p:nvPr/>
        </p:nvSpPr>
        <p:spPr bwMode="auto">
          <a:xfrm>
            <a:off x="5715000" y="4800600"/>
            <a:ext cx="2733441" cy="1754326"/>
          </a:xfrm>
          <a:prstGeom prst="rect">
            <a:avLst/>
          </a:prstGeom>
          <a:noFill/>
          <a:ln w="12700">
            <a:noFill/>
            <a:miter lim="800000"/>
            <a:headEnd type="none" w="sm" len="sm"/>
            <a:tailEnd type="none" w="sm" len="sm"/>
          </a:ln>
        </p:spPr>
        <p:txBody>
          <a:bodyPr wrap="none">
            <a:spAutoFit/>
          </a:bodyPr>
          <a:lstStyle/>
          <a:p>
            <a:r>
              <a:rPr lang="en-US" sz="1200" b="1" dirty="0">
                <a:solidFill>
                  <a:schemeClr val="bg1"/>
                </a:solidFill>
                <a:latin typeface="Tahoma" pitchFamily="34" charset="0"/>
              </a:rPr>
              <a:t>Internal Waters / Port Actions</a:t>
            </a:r>
            <a:r>
              <a:rPr lang="en-US" sz="1200" dirty="0">
                <a:solidFill>
                  <a:schemeClr val="bg1"/>
                </a:solidFill>
                <a:latin typeface="Tahoma" pitchFamily="34" charset="0"/>
              </a:rPr>
              <a:t/>
            </a:r>
            <a:br>
              <a:rPr lang="en-US" sz="1200" dirty="0">
                <a:solidFill>
                  <a:schemeClr val="bg1"/>
                </a:solidFill>
                <a:latin typeface="Tahoma" pitchFamily="34" charset="0"/>
              </a:rPr>
            </a:br>
            <a:r>
              <a:rPr lang="en-US" sz="1200" dirty="0">
                <a:solidFill>
                  <a:schemeClr val="bg1"/>
                </a:solidFill>
                <a:latin typeface="Tahoma" pitchFamily="34" charset="0"/>
              </a:rPr>
              <a:t>- COTP Authorities</a:t>
            </a:r>
            <a:br>
              <a:rPr lang="en-US" sz="1200" dirty="0">
                <a:solidFill>
                  <a:schemeClr val="bg1"/>
                </a:solidFill>
                <a:latin typeface="Tahoma" pitchFamily="34" charset="0"/>
              </a:rPr>
            </a:br>
            <a:r>
              <a:rPr lang="en-US" sz="1200" dirty="0">
                <a:solidFill>
                  <a:schemeClr val="bg1"/>
                </a:solidFill>
                <a:latin typeface="Tahoma" pitchFamily="34" charset="0"/>
              </a:rPr>
              <a:t>- AMS Committees &amp;</a:t>
            </a:r>
            <a:r>
              <a:rPr lang="en-US" sz="1200" b="1" dirty="0">
                <a:solidFill>
                  <a:schemeClr val="bg1"/>
                </a:solidFill>
                <a:latin typeface="Tahoma" pitchFamily="34" charset="0"/>
              </a:rPr>
              <a:t> </a:t>
            </a:r>
            <a:r>
              <a:rPr lang="en-US" sz="1200" dirty="0">
                <a:solidFill>
                  <a:schemeClr val="bg1"/>
                </a:solidFill>
                <a:latin typeface="Tahoma" pitchFamily="34" charset="0"/>
              </a:rPr>
              <a:t>Plans</a:t>
            </a:r>
            <a:br>
              <a:rPr lang="en-US" sz="1200" dirty="0">
                <a:solidFill>
                  <a:schemeClr val="bg1"/>
                </a:solidFill>
                <a:latin typeface="Tahoma" pitchFamily="34" charset="0"/>
              </a:rPr>
            </a:br>
            <a:r>
              <a:rPr lang="en-US" sz="1200" dirty="0">
                <a:solidFill>
                  <a:schemeClr val="bg1"/>
                </a:solidFill>
                <a:latin typeface="Tahoma" pitchFamily="34" charset="0"/>
              </a:rPr>
              <a:t>   - Federal, State and Local </a:t>
            </a:r>
            <a:br>
              <a:rPr lang="en-US" sz="1200" dirty="0">
                <a:solidFill>
                  <a:schemeClr val="bg1"/>
                </a:solidFill>
                <a:latin typeface="Tahoma" pitchFamily="34" charset="0"/>
              </a:rPr>
            </a:br>
            <a:r>
              <a:rPr lang="en-US" sz="1200" dirty="0">
                <a:solidFill>
                  <a:schemeClr val="bg1"/>
                </a:solidFill>
                <a:latin typeface="Tahoma" pitchFamily="34" charset="0"/>
              </a:rPr>
              <a:t>         Partnerships</a:t>
            </a:r>
            <a:br>
              <a:rPr lang="en-US" sz="1200" dirty="0">
                <a:solidFill>
                  <a:schemeClr val="bg1"/>
                </a:solidFill>
                <a:latin typeface="Tahoma" pitchFamily="34" charset="0"/>
              </a:rPr>
            </a:br>
            <a:r>
              <a:rPr lang="en-US" sz="1200" dirty="0">
                <a:solidFill>
                  <a:schemeClr val="bg1"/>
                </a:solidFill>
                <a:latin typeface="Tahoma" pitchFamily="34" charset="0"/>
              </a:rPr>
              <a:t>          - MTSA Enforcement</a:t>
            </a:r>
            <a:br>
              <a:rPr lang="en-US" sz="1200" dirty="0">
                <a:solidFill>
                  <a:schemeClr val="bg1"/>
                </a:solidFill>
                <a:latin typeface="Tahoma" pitchFamily="34" charset="0"/>
              </a:rPr>
            </a:br>
            <a:r>
              <a:rPr lang="en-US" sz="1200" dirty="0">
                <a:solidFill>
                  <a:schemeClr val="bg1"/>
                </a:solidFill>
                <a:latin typeface="Tahoma" pitchFamily="34" charset="0"/>
              </a:rPr>
              <a:t>          - Boardings, Escorts, &amp;</a:t>
            </a:r>
            <a:br>
              <a:rPr lang="en-US" sz="1200" dirty="0">
                <a:solidFill>
                  <a:schemeClr val="bg1"/>
                </a:solidFill>
                <a:latin typeface="Tahoma" pitchFamily="34" charset="0"/>
              </a:rPr>
            </a:br>
            <a:r>
              <a:rPr lang="en-US" sz="1200" dirty="0">
                <a:solidFill>
                  <a:schemeClr val="bg1"/>
                </a:solidFill>
                <a:latin typeface="Tahoma" pitchFamily="34" charset="0"/>
              </a:rPr>
              <a:t>             maritime CIKR Visits</a:t>
            </a:r>
            <a:r>
              <a:rPr lang="en-US" sz="1200" dirty="0">
                <a:latin typeface="Tahoma" pitchFamily="34" charset="0"/>
              </a:rPr>
              <a:t>        </a:t>
            </a:r>
            <a:br>
              <a:rPr lang="en-US" sz="1200" dirty="0">
                <a:latin typeface="Tahoma" pitchFamily="34" charset="0"/>
              </a:rPr>
            </a:br>
            <a:endParaRPr lang="en-US" sz="1200" dirty="0">
              <a:latin typeface="Tahoma" pitchFamily="34" charset="0"/>
            </a:endParaRPr>
          </a:p>
        </p:txBody>
      </p:sp>
      <p:sp>
        <p:nvSpPr>
          <p:cNvPr id="14357" name="Text Box 21"/>
          <p:cNvSpPr txBox="1">
            <a:spLocks noChangeArrowheads="1"/>
          </p:cNvSpPr>
          <p:nvPr/>
        </p:nvSpPr>
        <p:spPr bwMode="auto">
          <a:xfrm>
            <a:off x="533400" y="5349875"/>
            <a:ext cx="2209800" cy="1187450"/>
          </a:xfrm>
          <a:prstGeom prst="rect">
            <a:avLst/>
          </a:prstGeom>
          <a:noFill/>
          <a:ln w="9525">
            <a:noFill/>
            <a:miter lim="800000"/>
            <a:headEnd/>
            <a:tailEnd/>
          </a:ln>
        </p:spPr>
        <p:txBody>
          <a:bodyPr>
            <a:spAutoFit/>
          </a:bodyPr>
          <a:lstStyle/>
          <a:p>
            <a:r>
              <a:rPr lang="en-US" sz="1200" b="1" dirty="0">
                <a:solidFill>
                  <a:schemeClr val="bg1"/>
                </a:solidFill>
                <a:latin typeface="Tahoma" pitchFamily="34" charset="0"/>
              </a:rPr>
              <a:t>U.S. Internal </a:t>
            </a:r>
            <a:br>
              <a:rPr lang="en-US" sz="1200" b="1" dirty="0">
                <a:solidFill>
                  <a:schemeClr val="bg1"/>
                </a:solidFill>
                <a:latin typeface="Tahoma" pitchFamily="34" charset="0"/>
              </a:rPr>
            </a:br>
            <a:r>
              <a:rPr lang="en-US" sz="1200" b="1" dirty="0">
                <a:solidFill>
                  <a:schemeClr val="bg1"/>
                </a:solidFill>
                <a:latin typeface="Tahoma" pitchFamily="34" charset="0"/>
              </a:rPr>
              <a:t>Waters,</a:t>
            </a:r>
            <a:br>
              <a:rPr lang="en-US" sz="1200" b="1" dirty="0">
                <a:solidFill>
                  <a:schemeClr val="bg1"/>
                </a:solidFill>
                <a:latin typeface="Tahoma" pitchFamily="34" charset="0"/>
              </a:rPr>
            </a:br>
            <a:r>
              <a:rPr lang="en-US" sz="1200" b="1" dirty="0">
                <a:solidFill>
                  <a:schemeClr val="bg1"/>
                </a:solidFill>
                <a:latin typeface="Tahoma" pitchFamily="34" charset="0"/>
              </a:rPr>
              <a:t>Ports &amp; Maritime </a:t>
            </a:r>
            <a:br>
              <a:rPr lang="en-US" sz="1200" b="1" dirty="0">
                <a:solidFill>
                  <a:schemeClr val="bg1"/>
                </a:solidFill>
                <a:latin typeface="Tahoma" pitchFamily="34" charset="0"/>
              </a:rPr>
            </a:br>
            <a:r>
              <a:rPr lang="en-US" sz="1200" b="1" dirty="0">
                <a:solidFill>
                  <a:schemeClr val="bg1"/>
                </a:solidFill>
                <a:latin typeface="Tahoma" pitchFamily="34" charset="0"/>
              </a:rPr>
              <a:t>Critical</a:t>
            </a:r>
            <a:br>
              <a:rPr lang="en-US" sz="1200" b="1" dirty="0">
                <a:solidFill>
                  <a:schemeClr val="bg1"/>
                </a:solidFill>
                <a:latin typeface="Tahoma" pitchFamily="34" charset="0"/>
              </a:rPr>
            </a:br>
            <a:r>
              <a:rPr lang="en-US" sz="1200" b="1" dirty="0">
                <a:solidFill>
                  <a:schemeClr val="bg1"/>
                </a:solidFill>
                <a:latin typeface="Tahoma" pitchFamily="34" charset="0"/>
              </a:rPr>
              <a:t>Infrastructure</a:t>
            </a:r>
          </a:p>
          <a:p>
            <a:endParaRPr lang="en-US" sz="1200" dirty="0">
              <a:solidFill>
                <a:schemeClr val="bg1"/>
              </a:solidFill>
              <a:latin typeface="Tahoma" pitchFamily="34" charset="0"/>
            </a:endParaRPr>
          </a:p>
        </p:txBody>
      </p:sp>
      <p:sp>
        <p:nvSpPr>
          <p:cNvPr id="14358" name="Text Box 22"/>
          <p:cNvSpPr txBox="1">
            <a:spLocks noChangeArrowheads="1"/>
          </p:cNvSpPr>
          <p:nvPr/>
        </p:nvSpPr>
        <p:spPr bwMode="auto">
          <a:xfrm>
            <a:off x="1330325" y="928688"/>
            <a:ext cx="1354138" cy="639762"/>
          </a:xfrm>
          <a:prstGeom prst="rect">
            <a:avLst/>
          </a:prstGeom>
          <a:solidFill>
            <a:schemeClr val="bg1"/>
          </a:solidFill>
          <a:ln w="9525">
            <a:noFill/>
            <a:miter lim="800000"/>
            <a:headEnd/>
            <a:tailEnd/>
          </a:ln>
        </p:spPr>
        <p:txBody>
          <a:bodyPr wrap="none">
            <a:spAutoFit/>
          </a:bodyPr>
          <a:lstStyle/>
          <a:p>
            <a:r>
              <a:rPr lang="en-US" sz="1200" b="1" dirty="0">
                <a:latin typeface="Tahoma" pitchFamily="34" charset="0"/>
              </a:rPr>
              <a:t>Foreign Ports, </a:t>
            </a:r>
            <a:br>
              <a:rPr lang="en-US" sz="1200" b="1" dirty="0">
                <a:latin typeface="Tahoma" pitchFamily="34" charset="0"/>
              </a:rPr>
            </a:br>
            <a:r>
              <a:rPr lang="en-US" sz="1200" b="1" dirty="0">
                <a:latin typeface="Tahoma" pitchFamily="34" charset="0"/>
              </a:rPr>
              <a:t>Facilities &amp; </a:t>
            </a:r>
            <a:br>
              <a:rPr lang="en-US" sz="1200" b="1" dirty="0">
                <a:latin typeface="Tahoma" pitchFamily="34" charset="0"/>
              </a:rPr>
            </a:br>
            <a:r>
              <a:rPr lang="en-US" sz="1200" b="1" dirty="0">
                <a:latin typeface="Tahoma" pitchFamily="34" charset="0"/>
              </a:rPr>
              <a:t>Territorial Seas</a:t>
            </a:r>
          </a:p>
        </p:txBody>
      </p:sp>
      <p:sp>
        <p:nvSpPr>
          <p:cNvPr id="14359" name="Text Box 23"/>
          <p:cNvSpPr txBox="1">
            <a:spLocks noChangeArrowheads="1"/>
          </p:cNvSpPr>
          <p:nvPr/>
        </p:nvSpPr>
        <p:spPr bwMode="auto">
          <a:xfrm>
            <a:off x="5718629" y="838200"/>
            <a:ext cx="2510971" cy="646331"/>
          </a:xfrm>
          <a:prstGeom prst="rect">
            <a:avLst/>
          </a:prstGeom>
          <a:noFill/>
          <a:ln w="9525">
            <a:noFill/>
            <a:miter lim="800000"/>
            <a:headEnd/>
            <a:tailEnd/>
          </a:ln>
        </p:spPr>
        <p:txBody>
          <a:bodyPr wrap="square">
            <a:spAutoFit/>
          </a:bodyPr>
          <a:lstStyle/>
          <a:p>
            <a:r>
              <a:rPr lang="en-US" sz="1200" b="1" dirty="0">
                <a:solidFill>
                  <a:schemeClr val="bg1"/>
                </a:solidFill>
                <a:latin typeface="Tahoma" pitchFamily="34" charset="0"/>
              </a:rPr>
              <a:t>International Actions</a:t>
            </a:r>
            <a:br>
              <a:rPr lang="en-US" sz="1200" b="1" dirty="0">
                <a:solidFill>
                  <a:schemeClr val="bg1"/>
                </a:solidFill>
                <a:latin typeface="Tahoma" pitchFamily="34" charset="0"/>
              </a:rPr>
            </a:br>
            <a:r>
              <a:rPr lang="en-US" sz="1200" dirty="0">
                <a:solidFill>
                  <a:schemeClr val="bg1"/>
                </a:solidFill>
                <a:latin typeface="Tahoma" pitchFamily="34" charset="0"/>
              </a:rPr>
              <a:t>IPSP Country Visits &amp; </a:t>
            </a:r>
          </a:p>
          <a:p>
            <a:r>
              <a:rPr lang="en-US" sz="1200" dirty="0">
                <a:solidFill>
                  <a:schemeClr val="bg1"/>
                </a:solidFill>
                <a:latin typeface="Tahoma" pitchFamily="34" charset="0"/>
              </a:rPr>
              <a:t>Container Security Initiative</a:t>
            </a:r>
          </a:p>
        </p:txBody>
      </p:sp>
      <p:pic>
        <p:nvPicPr>
          <p:cNvPr id="14361" name="Picture 25" descr="Freightliner#"/>
          <p:cNvPicPr>
            <a:picLocks noChangeAspect="1" noChangeArrowheads="1"/>
          </p:cNvPicPr>
          <p:nvPr/>
        </p:nvPicPr>
        <p:blipFill>
          <a:blip r:embed="rId7" cstate="print"/>
          <a:srcRect/>
          <a:stretch>
            <a:fillRect/>
          </a:stretch>
        </p:blipFill>
        <p:spPr bwMode="auto">
          <a:xfrm>
            <a:off x="2286000" y="1905000"/>
            <a:ext cx="1600200" cy="868363"/>
          </a:xfrm>
          <a:prstGeom prst="rect">
            <a:avLst/>
          </a:prstGeom>
          <a:noFill/>
          <a:ln w="9525">
            <a:noFill/>
            <a:miter lim="800000"/>
            <a:headEnd/>
            <a:tailEnd/>
          </a:ln>
        </p:spPr>
      </p:pic>
      <p:sp>
        <p:nvSpPr>
          <p:cNvPr id="14362" name="Rectangle 26"/>
          <p:cNvSpPr>
            <a:spLocks noChangeArrowheads="1"/>
          </p:cNvSpPr>
          <p:nvPr/>
        </p:nvSpPr>
        <p:spPr bwMode="auto">
          <a:xfrm>
            <a:off x="2438400" y="2911475"/>
            <a:ext cx="1541463" cy="593725"/>
          </a:xfrm>
          <a:prstGeom prst="rect">
            <a:avLst/>
          </a:prstGeom>
          <a:noFill/>
          <a:ln w="12700">
            <a:noFill/>
            <a:miter lim="800000"/>
            <a:headEnd/>
            <a:tailEnd/>
          </a:ln>
        </p:spPr>
        <p:txBody>
          <a:bodyPr>
            <a:spAutoFit/>
          </a:bodyPr>
          <a:lstStyle/>
          <a:p>
            <a:pPr algn="ctr" eaLnBrk="0" hangingPunct="0">
              <a:lnSpc>
                <a:spcPct val="70000"/>
              </a:lnSpc>
              <a:spcBef>
                <a:spcPct val="50000"/>
              </a:spcBef>
            </a:pPr>
            <a:r>
              <a:rPr lang="en-US" sz="1000" b="1" dirty="0">
                <a:latin typeface="Tahoma" pitchFamily="34" charset="0"/>
              </a:rPr>
              <a:t>U.S. &amp; Foreign Vessels</a:t>
            </a:r>
          </a:p>
          <a:p>
            <a:pPr algn="ctr" eaLnBrk="0" hangingPunct="0">
              <a:lnSpc>
                <a:spcPct val="70000"/>
              </a:lnSpc>
              <a:spcBef>
                <a:spcPct val="50000"/>
              </a:spcBef>
            </a:pPr>
            <a:r>
              <a:rPr lang="en-US" sz="1000" dirty="0">
                <a:latin typeface="Tahoma" pitchFamily="34" charset="0"/>
              </a:rPr>
              <a:t>(MTSA &amp; ISPS Enforcement)</a:t>
            </a:r>
          </a:p>
        </p:txBody>
      </p:sp>
      <p:pic>
        <p:nvPicPr>
          <p:cNvPr id="14363" name="Picture 27" descr="Safe Boat#"/>
          <p:cNvPicPr>
            <a:picLocks noChangeAspect="1" noChangeArrowheads="1"/>
          </p:cNvPicPr>
          <p:nvPr/>
        </p:nvPicPr>
        <p:blipFill>
          <a:blip r:embed="rId8" cstate="print"/>
          <a:srcRect/>
          <a:stretch>
            <a:fillRect/>
          </a:stretch>
        </p:blipFill>
        <p:spPr bwMode="auto">
          <a:xfrm>
            <a:off x="3677569" y="5181600"/>
            <a:ext cx="1046831" cy="420914"/>
          </a:xfrm>
          <a:prstGeom prst="rect">
            <a:avLst/>
          </a:prstGeom>
          <a:noFill/>
          <a:ln w="9525">
            <a:noFill/>
            <a:miter lim="800000"/>
            <a:headEnd/>
            <a:tailEnd/>
          </a:ln>
        </p:spPr>
      </p:pic>
      <p:sp>
        <p:nvSpPr>
          <p:cNvPr id="14364" name="Rectangle 28"/>
          <p:cNvSpPr>
            <a:spLocks noGrp="1" noChangeArrowheads="1"/>
          </p:cNvSpPr>
          <p:nvPr>
            <p:ph type="title"/>
          </p:nvPr>
        </p:nvSpPr>
        <p:spPr>
          <a:xfrm>
            <a:off x="-1" y="0"/>
            <a:ext cx="4513944" cy="795338"/>
          </a:xfrm>
          <a:noFill/>
        </p:spPr>
        <p:txBody>
          <a:bodyPr anchor="b" anchorCtr="1"/>
          <a:lstStyle/>
          <a:p>
            <a:pPr eaLnBrk="1" hangingPunct="1"/>
            <a:r>
              <a:rPr lang="en-US" sz="2800" dirty="0" smtClean="0">
                <a:latin typeface="Tahoma" pitchFamily="34" charset="0"/>
                <a:ea typeface="Tahoma" pitchFamily="34" charset="0"/>
                <a:cs typeface="Tahoma" pitchFamily="34" charset="0"/>
              </a:rPr>
              <a:t>Layered Security</a:t>
            </a:r>
          </a:p>
        </p:txBody>
      </p:sp>
      <p:sp>
        <p:nvSpPr>
          <p:cNvPr id="14365" name="AutoShape 29"/>
          <p:cNvSpPr>
            <a:spLocks noChangeArrowheads="1"/>
          </p:cNvSpPr>
          <p:nvPr/>
        </p:nvSpPr>
        <p:spPr bwMode="auto">
          <a:xfrm>
            <a:off x="7924800" y="1066800"/>
            <a:ext cx="1219200" cy="5410200"/>
          </a:xfrm>
          <a:prstGeom prst="upDownArrow">
            <a:avLst>
              <a:gd name="adj1" fmla="val 50000"/>
              <a:gd name="adj2" fmla="val 88750"/>
            </a:avLst>
          </a:prstGeom>
          <a:gradFill rotWithShape="1">
            <a:gsLst>
              <a:gs pos="0">
                <a:srgbClr val="EDFCA2"/>
              </a:gs>
              <a:gs pos="100000">
                <a:srgbClr val="FF0000"/>
              </a:gs>
            </a:gsLst>
            <a:lin ang="5400000" scaled="1"/>
          </a:gradFill>
          <a:ln w="9525">
            <a:solidFill>
              <a:schemeClr val="tx1"/>
            </a:solidFill>
            <a:miter lim="800000"/>
            <a:headEnd/>
            <a:tailEnd/>
          </a:ln>
        </p:spPr>
        <p:txBody>
          <a:bodyPr vert="eaVert" wrap="none" anchor="ctr"/>
          <a:lstStyle/>
          <a:p>
            <a:endParaRPr lang="en-US" dirty="0"/>
          </a:p>
        </p:txBody>
      </p:sp>
      <p:sp>
        <p:nvSpPr>
          <p:cNvPr id="14366" name="Text Box 30"/>
          <p:cNvSpPr txBox="1">
            <a:spLocks noChangeArrowheads="1"/>
          </p:cNvSpPr>
          <p:nvPr/>
        </p:nvSpPr>
        <p:spPr bwMode="auto">
          <a:xfrm rot="5400000">
            <a:off x="7434263" y="3687762"/>
            <a:ext cx="2286000" cy="549275"/>
          </a:xfrm>
          <a:prstGeom prst="rect">
            <a:avLst/>
          </a:prstGeom>
          <a:noFill/>
          <a:ln w="9525">
            <a:noFill/>
            <a:miter lim="800000"/>
            <a:headEnd/>
            <a:tailEnd/>
          </a:ln>
        </p:spPr>
        <p:txBody>
          <a:bodyPr>
            <a:spAutoFit/>
          </a:bodyPr>
          <a:lstStyle/>
          <a:p>
            <a:pPr>
              <a:spcBef>
                <a:spcPct val="50000"/>
              </a:spcBef>
            </a:pPr>
            <a:r>
              <a:rPr lang="en-US" sz="1200" dirty="0"/>
              <a:t>Comprehensive</a:t>
            </a:r>
            <a:r>
              <a:rPr lang="en-US" sz="1800" dirty="0"/>
              <a:t> </a:t>
            </a:r>
            <a:r>
              <a:rPr lang="en-US" sz="1200" dirty="0"/>
              <a:t>Suite of Enabling Authorities</a:t>
            </a:r>
          </a:p>
        </p:txBody>
      </p:sp>
      <p:sp>
        <p:nvSpPr>
          <p:cNvPr id="14367" name="Freeform 31"/>
          <p:cNvSpPr>
            <a:spLocks/>
          </p:cNvSpPr>
          <p:nvPr/>
        </p:nvSpPr>
        <p:spPr bwMode="auto">
          <a:xfrm>
            <a:off x="0" y="4095750"/>
            <a:ext cx="9156700" cy="933450"/>
          </a:xfrm>
          <a:custGeom>
            <a:avLst/>
            <a:gdLst>
              <a:gd name="T0" fmla="*/ 0 w 5768"/>
              <a:gd name="T1" fmla="*/ 2147483647 h 588"/>
              <a:gd name="T2" fmla="*/ 2147483647 w 5768"/>
              <a:gd name="T3" fmla="*/ 2147483647 h 588"/>
              <a:gd name="T4" fmla="*/ 2147483647 w 5768"/>
              <a:gd name="T5" fmla="*/ 2147483647 h 588"/>
              <a:gd name="T6" fmla="*/ 2147483647 w 5768"/>
              <a:gd name="T7" fmla="*/ 2147483647 h 588"/>
              <a:gd name="T8" fmla="*/ 2147483647 w 5768"/>
              <a:gd name="T9" fmla="*/ 2147483647 h 588"/>
              <a:gd name="T10" fmla="*/ 2147483647 w 5768"/>
              <a:gd name="T11" fmla="*/ 2147483647 h 588"/>
              <a:gd name="T12" fmla="*/ 2147483647 w 5768"/>
              <a:gd name="T13" fmla="*/ 2147483647 h 588"/>
              <a:gd name="T14" fmla="*/ 2147483647 w 5768"/>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5768"/>
              <a:gd name="T25" fmla="*/ 0 h 588"/>
              <a:gd name="T26" fmla="*/ 5768 w 5768"/>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8" h="588">
                <a:moveTo>
                  <a:pt x="0" y="140"/>
                </a:moveTo>
                <a:cubicBezTo>
                  <a:pt x="127" y="132"/>
                  <a:pt x="516" y="105"/>
                  <a:pt x="765" y="84"/>
                </a:cubicBezTo>
                <a:cubicBezTo>
                  <a:pt x="1014" y="63"/>
                  <a:pt x="1238" y="24"/>
                  <a:pt x="1496" y="12"/>
                </a:cubicBezTo>
                <a:cubicBezTo>
                  <a:pt x="1754" y="0"/>
                  <a:pt x="2088" y="12"/>
                  <a:pt x="2312" y="12"/>
                </a:cubicBezTo>
                <a:cubicBezTo>
                  <a:pt x="2536" y="12"/>
                  <a:pt x="2552" y="4"/>
                  <a:pt x="2840" y="12"/>
                </a:cubicBezTo>
                <a:cubicBezTo>
                  <a:pt x="3128" y="20"/>
                  <a:pt x="3648" y="4"/>
                  <a:pt x="4040" y="60"/>
                </a:cubicBezTo>
                <a:cubicBezTo>
                  <a:pt x="4432" y="116"/>
                  <a:pt x="4904" y="260"/>
                  <a:pt x="5192" y="348"/>
                </a:cubicBezTo>
                <a:cubicBezTo>
                  <a:pt x="5480" y="436"/>
                  <a:pt x="5624" y="512"/>
                  <a:pt x="5768" y="588"/>
                </a:cubicBezTo>
              </a:path>
            </a:pathLst>
          </a:custGeom>
          <a:noFill/>
          <a:ln w="12700" cap="rnd">
            <a:solidFill>
              <a:schemeClr val="tx1"/>
            </a:solidFill>
            <a:prstDash val="sysDot"/>
            <a:round/>
            <a:headEnd type="none" w="sm" len="sm"/>
            <a:tailEnd type="none" w="sm" len="sm"/>
          </a:ln>
        </p:spPr>
        <p:txBody>
          <a:bodyPr/>
          <a:lstStyle/>
          <a:p>
            <a:endParaRPr lang="en-US" dirty="0"/>
          </a:p>
        </p:txBody>
      </p:sp>
      <p:sp>
        <p:nvSpPr>
          <p:cNvPr id="14368" name="Text Box 32"/>
          <p:cNvSpPr txBox="1">
            <a:spLocks noChangeArrowheads="1"/>
          </p:cNvSpPr>
          <p:nvPr/>
        </p:nvSpPr>
        <p:spPr bwMode="auto">
          <a:xfrm>
            <a:off x="533400" y="3733800"/>
            <a:ext cx="2286000" cy="457200"/>
          </a:xfrm>
          <a:prstGeom prst="rect">
            <a:avLst/>
          </a:prstGeom>
          <a:noFill/>
          <a:ln w="9525">
            <a:noFill/>
            <a:miter lim="800000"/>
            <a:headEnd/>
            <a:tailEnd/>
          </a:ln>
        </p:spPr>
        <p:txBody>
          <a:bodyPr>
            <a:spAutoFit/>
          </a:bodyPr>
          <a:lstStyle/>
          <a:p>
            <a:pPr>
              <a:spcBef>
                <a:spcPct val="50000"/>
              </a:spcBef>
            </a:pPr>
            <a:r>
              <a:rPr lang="en-US" sz="1200" b="1" dirty="0">
                <a:latin typeface="Tahoma" pitchFamily="34" charset="0"/>
              </a:rPr>
              <a:t>U.S. Contiguous </a:t>
            </a:r>
            <a:br>
              <a:rPr lang="en-US" sz="1200" b="1" dirty="0">
                <a:latin typeface="Tahoma" pitchFamily="34" charset="0"/>
              </a:rPr>
            </a:br>
            <a:r>
              <a:rPr lang="en-US" sz="1200" b="1" dirty="0">
                <a:latin typeface="Tahoma" pitchFamily="34" charset="0"/>
              </a:rPr>
              <a:t>Zone (24 NM)</a:t>
            </a:r>
          </a:p>
        </p:txBody>
      </p:sp>
      <p:pic>
        <p:nvPicPr>
          <p:cNvPr id="14369" name="Picture 33" descr="MCj03037830000[1]"/>
          <p:cNvPicPr>
            <a:picLocks noChangeAspect="1" noChangeArrowheads="1"/>
          </p:cNvPicPr>
          <p:nvPr/>
        </p:nvPicPr>
        <p:blipFill>
          <a:blip r:embed="rId9" cstate="print"/>
          <a:srcRect/>
          <a:stretch>
            <a:fillRect/>
          </a:stretch>
        </p:blipFill>
        <p:spPr bwMode="auto">
          <a:xfrm>
            <a:off x="3067050" y="4271963"/>
            <a:ext cx="904875" cy="814387"/>
          </a:xfrm>
          <a:prstGeom prst="rect">
            <a:avLst/>
          </a:prstGeom>
          <a:noFill/>
          <a:ln w="9525">
            <a:noFill/>
            <a:miter lim="800000"/>
            <a:headEnd/>
            <a:tailEnd/>
          </a:ln>
        </p:spPr>
      </p:pic>
      <p:pic>
        <p:nvPicPr>
          <p:cNvPr id="14370" name="Picture 34" descr="MCj04119700000[1]"/>
          <p:cNvPicPr>
            <a:picLocks noChangeAspect="1" noChangeArrowheads="1"/>
          </p:cNvPicPr>
          <p:nvPr/>
        </p:nvPicPr>
        <p:blipFill>
          <a:blip r:embed="rId10" cstate="print"/>
          <a:srcRect/>
          <a:stretch>
            <a:fillRect/>
          </a:stretch>
        </p:blipFill>
        <p:spPr bwMode="auto">
          <a:xfrm>
            <a:off x="3429000" y="5705475"/>
            <a:ext cx="990600" cy="695325"/>
          </a:xfrm>
          <a:prstGeom prst="rect">
            <a:avLst/>
          </a:prstGeom>
          <a:noFill/>
          <a:ln w="9525">
            <a:noFill/>
            <a:miter lim="800000"/>
            <a:headEnd/>
            <a:tailEnd/>
          </a:ln>
        </p:spPr>
      </p:pic>
      <p:pic>
        <p:nvPicPr>
          <p:cNvPr id="14371" name="Picture 35" descr="MCj04341810000[1]"/>
          <p:cNvPicPr>
            <a:picLocks noChangeAspect="1" noChangeArrowheads="1"/>
          </p:cNvPicPr>
          <p:nvPr/>
        </p:nvPicPr>
        <p:blipFill>
          <a:blip r:embed="rId11" cstate="print"/>
          <a:srcRect/>
          <a:stretch>
            <a:fillRect/>
          </a:stretch>
        </p:blipFill>
        <p:spPr bwMode="auto">
          <a:xfrm>
            <a:off x="1981200" y="5715000"/>
            <a:ext cx="990600" cy="493713"/>
          </a:xfrm>
          <a:prstGeom prst="rect">
            <a:avLst/>
          </a:prstGeom>
          <a:noFill/>
          <a:ln w="9525">
            <a:noFill/>
            <a:miter lim="800000"/>
            <a:headEnd/>
            <a:tailEnd/>
          </a:ln>
        </p:spPr>
      </p:pic>
      <p:pic>
        <p:nvPicPr>
          <p:cNvPr id="14372" name="Picture 36" descr="MCj00902220000[1]"/>
          <p:cNvPicPr>
            <a:picLocks noChangeAspect="1" noChangeArrowheads="1"/>
          </p:cNvPicPr>
          <p:nvPr/>
        </p:nvPicPr>
        <p:blipFill>
          <a:blip r:embed="rId12" cstate="print"/>
          <a:srcRect/>
          <a:stretch>
            <a:fillRect/>
          </a:stretch>
        </p:blipFill>
        <p:spPr bwMode="auto">
          <a:xfrm>
            <a:off x="5422900" y="5995988"/>
            <a:ext cx="660400" cy="481012"/>
          </a:xfrm>
          <a:prstGeom prst="rect">
            <a:avLst/>
          </a:prstGeom>
          <a:noFill/>
          <a:ln w="9525">
            <a:noFill/>
            <a:miter lim="800000"/>
            <a:headEnd/>
            <a:tailEnd/>
          </a:ln>
        </p:spPr>
      </p:pic>
      <p:pic>
        <p:nvPicPr>
          <p:cNvPr id="14373" name="Picture 37" descr="MCBD07948_0000[1]"/>
          <p:cNvPicPr>
            <a:picLocks noChangeAspect="1" noChangeArrowheads="1"/>
          </p:cNvPicPr>
          <p:nvPr/>
        </p:nvPicPr>
        <p:blipFill>
          <a:blip r:embed="rId13" cstate="print"/>
          <a:srcRect/>
          <a:stretch>
            <a:fillRect/>
          </a:stretch>
        </p:blipFill>
        <p:spPr bwMode="auto">
          <a:xfrm>
            <a:off x="4886325" y="4343400"/>
            <a:ext cx="904875" cy="841375"/>
          </a:xfrm>
          <a:prstGeom prst="rect">
            <a:avLst/>
          </a:prstGeom>
          <a:noFill/>
          <a:ln w="9525">
            <a:noFill/>
            <a:miter lim="800000"/>
            <a:headEnd/>
            <a:tailEnd/>
          </a:ln>
        </p:spPr>
      </p:pic>
      <p:sp>
        <p:nvSpPr>
          <p:cNvPr id="14374" name="Text Box 38"/>
          <p:cNvSpPr txBox="1">
            <a:spLocks noChangeArrowheads="1"/>
          </p:cNvSpPr>
          <p:nvPr/>
        </p:nvSpPr>
        <p:spPr bwMode="auto">
          <a:xfrm>
            <a:off x="4876800" y="5059363"/>
            <a:ext cx="762000" cy="274637"/>
          </a:xfrm>
          <a:prstGeom prst="rect">
            <a:avLst/>
          </a:prstGeom>
          <a:noFill/>
          <a:ln w="9525">
            <a:noFill/>
            <a:miter lim="800000"/>
            <a:headEnd/>
            <a:tailEnd/>
          </a:ln>
        </p:spPr>
        <p:txBody>
          <a:bodyPr>
            <a:spAutoFit/>
          </a:bodyPr>
          <a:lstStyle/>
          <a:p>
            <a:pPr>
              <a:spcBef>
                <a:spcPct val="50000"/>
              </a:spcBef>
            </a:pPr>
            <a:r>
              <a:rPr lang="en-US" sz="1200" b="1" dirty="0">
                <a:solidFill>
                  <a:schemeClr val="bg1"/>
                </a:solidFill>
                <a:latin typeface="Tahoma" pitchFamily="34" charset="0"/>
              </a:rPr>
              <a:t>Sector</a:t>
            </a:r>
          </a:p>
        </p:txBody>
      </p:sp>
      <p:sp>
        <p:nvSpPr>
          <p:cNvPr id="14377" name="Rectangle 41"/>
          <p:cNvSpPr>
            <a:spLocks noChangeArrowheads="1"/>
          </p:cNvSpPr>
          <p:nvPr/>
        </p:nvSpPr>
        <p:spPr bwMode="auto">
          <a:xfrm>
            <a:off x="2670175" y="914400"/>
            <a:ext cx="1960563" cy="158750"/>
          </a:xfrm>
          <a:prstGeom prst="rect">
            <a:avLst/>
          </a:prstGeom>
          <a:solidFill>
            <a:schemeClr val="bg1"/>
          </a:solidFill>
          <a:ln w="9525" algn="ctr">
            <a:noFill/>
            <a:miter lim="800000"/>
            <a:headEnd/>
            <a:tailEnd/>
          </a:ln>
        </p:spPr>
        <p:txBody>
          <a:bodyPr wrap="none" anchor="ctr"/>
          <a:lstStyle/>
          <a:p>
            <a:pPr algn="ctr"/>
            <a:endParaRPr lang="en-US" dirty="0">
              <a:solidFill>
                <a:srgbClr val="00FF00"/>
              </a:solidFill>
            </a:endParaRPr>
          </a:p>
        </p:txBody>
      </p:sp>
      <p:sp>
        <p:nvSpPr>
          <p:cNvPr id="14378" name="Oval 41"/>
          <p:cNvSpPr>
            <a:spLocks noChangeArrowheads="1"/>
          </p:cNvSpPr>
          <p:nvPr/>
        </p:nvSpPr>
        <p:spPr bwMode="auto">
          <a:xfrm>
            <a:off x="901700" y="4597400"/>
            <a:ext cx="7251700" cy="2260600"/>
          </a:xfrm>
          <a:prstGeom prst="ellipse">
            <a:avLst/>
          </a:prstGeom>
          <a:noFill/>
          <a:ln w="25400" algn="ctr">
            <a:solidFill>
              <a:srgbClr val="FFFF00"/>
            </a:solidFill>
            <a:prstDash val="dash"/>
            <a:round/>
            <a:headEnd/>
            <a:tailEnd/>
          </a:ln>
        </p:spPr>
        <p:txBody>
          <a:bodyPr anchor="ctr"/>
          <a:lstStyle/>
          <a:p>
            <a:endParaRPr lang="en-US" dirty="0"/>
          </a:p>
        </p:txBody>
      </p:sp>
      <p:sp>
        <p:nvSpPr>
          <p:cNvPr id="14379" name="Slide Number Placeholder 42"/>
          <p:cNvSpPr>
            <a:spLocks noGrp="1"/>
          </p:cNvSpPr>
          <p:nvPr>
            <p:ph type="sldNum" sz="quarter" idx="4294967295"/>
          </p:nvPr>
        </p:nvSpPr>
        <p:spPr>
          <a:xfrm>
            <a:off x="6553200" y="6245225"/>
            <a:ext cx="2133600" cy="476250"/>
          </a:xfrm>
          <a:prstGeom prst="rect">
            <a:avLst/>
          </a:prstGeom>
          <a:noFill/>
        </p:spPr>
        <p:txBody>
          <a:bodyPr/>
          <a:lstStyle/>
          <a:p>
            <a:fld id="{6AAE2306-70F8-49D1-9573-D50F3529C232}" type="slidenum">
              <a:rPr lang="en-US" smtClean="0"/>
              <a:pPr/>
              <a:t>18</a:t>
            </a:fld>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9400" y="228600"/>
            <a:ext cx="7924800" cy="1135063"/>
          </a:xfrm>
        </p:spPr>
        <p:txBody>
          <a:bodyPr/>
          <a:lstStyle/>
          <a:p>
            <a:r>
              <a:rPr lang="en-US" sz="2800" dirty="0" smtClean="0">
                <a:latin typeface="Tahoma" pitchFamily="34" charset="0"/>
                <a:ea typeface="Tahoma" pitchFamily="34" charset="0"/>
                <a:cs typeface="Tahoma" pitchFamily="34" charset="0"/>
              </a:rPr>
              <a:t>Maritime Security (MARSEC) Levels </a:t>
            </a:r>
            <a:br>
              <a:rPr lang="en-US" sz="2800" dirty="0" smtClean="0">
                <a:latin typeface="Tahoma" pitchFamily="34" charset="0"/>
                <a:ea typeface="Tahoma" pitchFamily="34" charset="0"/>
                <a:cs typeface="Tahoma" pitchFamily="34" charset="0"/>
              </a:rPr>
            </a:br>
            <a:r>
              <a:rPr lang="en-US" sz="2800" dirty="0" smtClean="0">
                <a:latin typeface="Tahoma" pitchFamily="34" charset="0"/>
                <a:ea typeface="Tahoma" pitchFamily="34" charset="0"/>
                <a:cs typeface="Tahoma" pitchFamily="34" charset="0"/>
              </a:rPr>
              <a:t>33 CFR 101.200</a:t>
            </a:r>
          </a:p>
        </p:txBody>
      </p:sp>
      <p:sp>
        <p:nvSpPr>
          <p:cNvPr id="16387" name="Content Placeholder 2"/>
          <p:cNvSpPr>
            <a:spLocks noGrp="1"/>
          </p:cNvSpPr>
          <p:nvPr>
            <p:ph idx="1"/>
          </p:nvPr>
        </p:nvSpPr>
        <p:spPr>
          <a:xfrm>
            <a:off x="342900" y="1089025"/>
            <a:ext cx="7848600" cy="4722813"/>
          </a:xfrm>
        </p:spPr>
        <p:txBody>
          <a:bodyPr/>
          <a:lstStyle/>
          <a:p>
            <a:endParaRPr lang="en-US" b="1" dirty="0" smtClean="0"/>
          </a:p>
          <a:p>
            <a:endParaRPr lang="en-US" b="1" dirty="0" smtClean="0"/>
          </a:p>
          <a:p>
            <a:pPr>
              <a:spcBef>
                <a:spcPct val="0"/>
              </a:spcBef>
              <a:spcAft>
                <a:spcPts val="1800"/>
              </a:spcAft>
            </a:pPr>
            <a:r>
              <a:rPr lang="en-US" sz="2200" b="1" dirty="0" smtClean="0"/>
              <a:t>ISPS Code 2.1.9 and US MTSA definitions are the same</a:t>
            </a:r>
          </a:p>
          <a:p>
            <a:pPr>
              <a:spcBef>
                <a:spcPct val="0"/>
              </a:spcBef>
              <a:spcAft>
                <a:spcPts val="1800"/>
              </a:spcAft>
            </a:pPr>
            <a:r>
              <a:rPr lang="en-US" sz="2200" b="1" dirty="0" smtClean="0"/>
              <a:t>MARSEC Level 1: minimum appropriate protective security measures</a:t>
            </a:r>
          </a:p>
          <a:p>
            <a:pPr>
              <a:spcBef>
                <a:spcPct val="0"/>
              </a:spcBef>
              <a:spcAft>
                <a:spcPts val="1800"/>
              </a:spcAft>
            </a:pPr>
            <a:r>
              <a:rPr lang="en-US" sz="2200" b="1" dirty="0" smtClean="0"/>
              <a:t>MARSEC Level 2:  appropriate additional protective security measures</a:t>
            </a:r>
          </a:p>
          <a:p>
            <a:pPr>
              <a:spcBef>
                <a:spcPct val="0"/>
              </a:spcBef>
              <a:spcAft>
                <a:spcPts val="1800"/>
              </a:spcAft>
            </a:pPr>
            <a:r>
              <a:rPr lang="en-US" sz="2200" b="1" dirty="0" smtClean="0"/>
              <a:t>MARSEC Level 3:  further specific protective security measures</a:t>
            </a:r>
          </a:p>
          <a:p>
            <a:pPr>
              <a:spcBef>
                <a:spcPct val="0"/>
              </a:spcBef>
              <a:spcAft>
                <a:spcPts val="1800"/>
              </a:spcAft>
            </a:pPr>
            <a:r>
              <a:rPr lang="en-US" sz="2200" b="1" dirty="0" smtClean="0"/>
              <a:t>United States has been at MARSEC 1 since 2009</a:t>
            </a:r>
          </a:p>
        </p:txBody>
      </p:sp>
      <p:sp>
        <p:nvSpPr>
          <p:cNvPr id="16388" name="Slide Number Placeholder 3"/>
          <p:cNvSpPr>
            <a:spLocks noGrp="1"/>
          </p:cNvSpPr>
          <p:nvPr>
            <p:ph type="sldNum" sz="quarter" idx="10"/>
          </p:nvPr>
        </p:nvSpPr>
        <p:spPr/>
        <p:txBody>
          <a:bodyPr/>
          <a:lstStyle/>
          <a:p>
            <a:pPr>
              <a:defRPr/>
            </a:pPr>
            <a:fld id="{2597F200-EB5F-4B50-BDF4-5204EF83044B}" type="slidenum">
              <a:rPr lang="en-US" altLang="en-US" smtClean="0"/>
              <a:pPr>
                <a:defRPr/>
              </a:pPr>
              <a:t>19</a:t>
            </a:fld>
            <a:endParaRPr lang="en-US" altLang="en-US" sz="6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7975" y="214313"/>
            <a:ext cx="8574768" cy="730250"/>
          </a:xfrm>
        </p:spPr>
        <p:txBody>
          <a:bodyPr/>
          <a:lstStyle/>
          <a:p>
            <a:r>
              <a:rPr lang="en-US" sz="2800" dirty="0" smtClean="0">
                <a:latin typeface="Tahoma" pitchFamily="34" charset="0"/>
                <a:ea typeface="Tahoma" pitchFamily="34" charset="0"/>
                <a:cs typeface="Tahoma" pitchFamily="34" charset="0"/>
              </a:rPr>
              <a:t>Maritime Transportation Security Act (MTSA)</a:t>
            </a:r>
          </a:p>
        </p:txBody>
      </p:sp>
      <p:sp>
        <p:nvSpPr>
          <p:cNvPr id="5123" name="Rectangle 3"/>
          <p:cNvSpPr>
            <a:spLocks noGrp="1" noChangeArrowheads="1"/>
          </p:cNvSpPr>
          <p:nvPr>
            <p:ph type="body" idx="1"/>
          </p:nvPr>
        </p:nvSpPr>
        <p:spPr>
          <a:xfrm>
            <a:off x="342900" y="1231900"/>
            <a:ext cx="7848600" cy="4545013"/>
          </a:xfrm>
        </p:spPr>
        <p:txBody>
          <a:bodyPr/>
          <a:lstStyle/>
          <a:p>
            <a:r>
              <a:rPr lang="en-US" sz="2000" b="1" dirty="0" smtClean="0"/>
              <a:t>MTSA is major legislation that changed the security culture of the maritime community</a:t>
            </a:r>
          </a:p>
          <a:p>
            <a:endParaRPr lang="en-US" sz="2000" b="1" dirty="0" smtClean="0"/>
          </a:p>
          <a:p>
            <a:r>
              <a:rPr lang="en-US" sz="2000" b="1" dirty="0" smtClean="0"/>
              <a:t>MTSA aligns with ISPS</a:t>
            </a:r>
          </a:p>
          <a:p>
            <a:endParaRPr lang="en-US" sz="2000" b="1" dirty="0" smtClean="0"/>
          </a:p>
          <a:p>
            <a:r>
              <a:rPr lang="en-US" sz="2000" b="1" dirty="0" smtClean="0"/>
              <a:t>It impacted</a:t>
            </a:r>
          </a:p>
          <a:p>
            <a:pPr lvl="2"/>
            <a:r>
              <a:rPr lang="en-US" sz="2000" b="1" dirty="0" smtClean="0"/>
              <a:t> 361 ports </a:t>
            </a:r>
          </a:p>
          <a:p>
            <a:pPr lvl="2"/>
            <a:r>
              <a:rPr lang="en-US" sz="2000" b="1" dirty="0" smtClean="0"/>
              <a:t> 3,200 facilities </a:t>
            </a:r>
          </a:p>
          <a:p>
            <a:pPr lvl="2"/>
            <a:r>
              <a:rPr lang="en-US" sz="2000" b="1" dirty="0" smtClean="0"/>
              <a:t> 11,000 U.S. vessels</a:t>
            </a:r>
          </a:p>
          <a:p>
            <a:pPr lvl="2"/>
            <a:endParaRPr lang="en-US" sz="2000" b="1" dirty="0" smtClean="0"/>
          </a:p>
          <a:p>
            <a:r>
              <a:rPr lang="en-US" sz="2000" b="1" dirty="0" smtClean="0"/>
              <a:t>Protects the U.S. maritime industry and commerce</a:t>
            </a:r>
          </a:p>
          <a:p>
            <a:endParaRPr lang="en-US" b="1" dirty="0" smtClean="0">
              <a:solidFill>
                <a:srgbClr val="FFFF00"/>
              </a:solidFill>
            </a:endParaRPr>
          </a:p>
          <a:p>
            <a:endParaRPr lang="en-US" b="1" dirty="0" smtClean="0"/>
          </a:p>
        </p:txBody>
      </p:sp>
      <p:sp>
        <p:nvSpPr>
          <p:cNvPr id="5124" name="Slide Number Placeholder 3"/>
          <p:cNvSpPr>
            <a:spLocks noGrp="1"/>
          </p:cNvSpPr>
          <p:nvPr>
            <p:ph type="sldNum" sz="quarter" idx="10"/>
          </p:nvPr>
        </p:nvSpPr>
        <p:spPr/>
        <p:txBody>
          <a:bodyPr/>
          <a:lstStyle/>
          <a:p>
            <a:pPr>
              <a:defRPr/>
            </a:pPr>
            <a:fld id="{CD93A5B4-165D-421F-A9E1-ECDE6D07A3FA}" type="slidenum">
              <a:rPr lang="en-US" altLang="en-US" smtClean="0"/>
              <a:pPr>
                <a:defRPr/>
              </a:pPr>
              <a:t>2</a:t>
            </a:fld>
            <a:endParaRPr lang="en-US" altLang="en-US" sz="600" dirty="0" smtClean="0"/>
          </a:p>
        </p:txBody>
      </p:sp>
      <p:pic>
        <p:nvPicPr>
          <p:cNvPr id="80898" name="Picture 2" descr="http://www.emergency-response-planning.com/Portals/87350/images/line0530-resized-600.jpg"/>
          <p:cNvPicPr>
            <a:picLocks noChangeAspect="1" noChangeArrowheads="1"/>
          </p:cNvPicPr>
          <p:nvPr/>
        </p:nvPicPr>
        <p:blipFill>
          <a:blip r:embed="rId3" cstate="print"/>
          <a:srcRect/>
          <a:stretch>
            <a:fillRect/>
          </a:stretch>
        </p:blipFill>
        <p:spPr bwMode="auto">
          <a:xfrm>
            <a:off x="4564575" y="1872341"/>
            <a:ext cx="4261926" cy="2741839"/>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0663" y="434975"/>
            <a:ext cx="7924800" cy="696913"/>
          </a:xfrm>
        </p:spPr>
        <p:txBody>
          <a:bodyPr/>
          <a:lstStyle/>
          <a:p>
            <a:r>
              <a:rPr lang="en-US" sz="2800" dirty="0" smtClean="0">
                <a:latin typeface="Tahoma" pitchFamily="34" charset="0"/>
                <a:ea typeface="Tahoma" pitchFamily="34" charset="0"/>
                <a:cs typeface="Tahoma" pitchFamily="34" charset="0"/>
              </a:rPr>
              <a:t>Maritime Security Levels (MARSEC)</a:t>
            </a:r>
            <a:br>
              <a:rPr lang="en-US" sz="2800" dirty="0" smtClean="0">
                <a:latin typeface="Tahoma" pitchFamily="34" charset="0"/>
                <a:ea typeface="Tahoma" pitchFamily="34" charset="0"/>
                <a:cs typeface="Tahoma" pitchFamily="34" charset="0"/>
              </a:rPr>
            </a:br>
            <a:endParaRPr lang="en-US" sz="2800" dirty="0" smtClean="0">
              <a:latin typeface="Tahoma" pitchFamily="34" charset="0"/>
              <a:ea typeface="Tahoma" pitchFamily="34" charset="0"/>
              <a:cs typeface="Tahoma" pitchFamily="34" charset="0"/>
            </a:endParaRPr>
          </a:p>
        </p:txBody>
      </p:sp>
      <p:sp>
        <p:nvSpPr>
          <p:cNvPr id="17411" name="Content Placeholder 2"/>
          <p:cNvSpPr>
            <a:spLocks noGrp="1"/>
          </p:cNvSpPr>
          <p:nvPr>
            <p:ph idx="1"/>
          </p:nvPr>
        </p:nvSpPr>
        <p:spPr>
          <a:xfrm>
            <a:off x="342900" y="1698625"/>
            <a:ext cx="7848600" cy="4281488"/>
          </a:xfrm>
        </p:spPr>
        <p:txBody>
          <a:bodyPr/>
          <a:lstStyle/>
          <a:p>
            <a:endParaRPr lang="en-US" b="1" dirty="0" smtClean="0"/>
          </a:p>
          <a:p>
            <a:pPr>
              <a:buFontTx/>
              <a:buNone/>
            </a:pPr>
            <a:endParaRPr lang="en-US" b="1" dirty="0" smtClean="0"/>
          </a:p>
        </p:txBody>
      </p:sp>
      <p:sp>
        <p:nvSpPr>
          <p:cNvPr id="17412" name="Slide Number Placeholder 3"/>
          <p:cNvSpPr>
            <a:spLocks noGrp="1"/>
          </p:cNvSpPr>
          <p:nvPr>
            <p:ph type="sldNum" sz="quarter" idx="10"/>
          </p:nvPr>
        </p:nvSpPr>
        <p:spPr/>
        <p:txBody>
          <a:bodyPr/>
          <a:lstStyle/>
          <a:p>
            <a:pPr>
              <a:defRPr/>
            </a:pPr>
            <a:fld id="{7F55BD44-2B8B-49AB-B070-38856CEEA2D8}" type="slidenum">
              <a:rPr lang="en-US" altLang="en-US" smtClean="0"/>
              <a:pPr>
                <a:defRPr/>
              </a:pPr>
              <a:t>20</a:t>
            </a:fld>
            <a:endParaRPr lang="en-US" altLang="en-US" sz="600" dirty="0" smtClean="0"/>
          </a:p>
        </p:txBody>
      </p:sp>
      <p:sp>
        <p:nvSpPr>
          <p:cNvPr id="7" name="Title 1"/>
          <p:cNvSpPr txBox="1">
            <a:spLocks/>
          </p:cNvSpPr>
          <p:nvPr/>
        </p:nvSpPr>
        <p:spPr bwMode="auto">
          <a:xfrm>
            <a:off x="358775" y="1146175"/>
            <a:ext cx="7924800" cy="566738"/>
          </a:xfrm>
          <a:prstGeom prst="rect">
            <a:avLst/>
          </a:prstGeom>
          <a:noFill/>
          <a:ln w="9525">
            <a:noFill/>
            <a:miter lim="800000"/>
            <a:headEnd/>
            <a:tailEnd/>
          </a:ln>
        </p:spPr>
        <p:txBody>
          <a:bodyPr anchor="ctr"/>
          <a:lstStyle/>
          <a:p>
            <a:pPr eaLnBrk="0" hangingPunct="0">
              <a:defRPr/>
            </a:pPr>
            <a:r>
              <a:rPr lang="en-US" sz="1600" kern="0" dirty="0">
                <a:solidFill>
                  <a:srgbClr val="000099"/>
                </a:solidFill>
                <a:latin typeface="+mj-lt"/>
                <a:ea typeface="+mj-ea"/>
                <a:cs typeface="+mj-cs"/>
              </a:rPr>
              <a:t/>
            </a:r>
            <a:br>
              <a:rPr lang="en-US" sz="1600" kern="0" dirty="0">
                <a:solidFill>
                  <a:srgbClr val="000099"/>
                </a:solidFill>
                <a:latin typeface="+mj-lt"/>
                <a:ea typeface="+mj-ea"/>
                <a:cs typeface="+mj-cs"/>
              </a:rPr>
            </a:br>
            <a:r>
              <a:rPr lang="en-US" sz="1600" kern="0" dirty="0" smtClean="0">
                <a:solidFill>
                  <a:srgbClr val="000099"/>
                </a:solidFill>
                <a:latin typeface="+mj-lt"/>
                <a:ea typeface="+mj-ea"/>
                <a:cs typeface="+mj-cs"/>
              </a:rPr>
              <a:t>        </a:t>
            </a:r>
            <a:r>
              <a:rPr lang="en-US" sz="2000" kern="0" dirty="0" smtClean="0">
                <a:solidFill>
                  <a:srgbClr val="000099"/>
                </a:solidFill>
                <a:latin typeface="+mj-lt"/>
                <a:ea typeface="+mj-ea"/>
                <a:cs typeface="+mj-cs"/>
              </a:rPr>
              <a:t>                                         </a:t>
            </a:r>
            <a:r>
              <a:rPr lang="en-US" sz="2000" u="sng" kern="0" dirty="0">
                <a:solidFill>
                  <a:srgbClr val="000099"/>
                </a:solidFill>
                <a:latin typeface="+mn-lt"/>
                <a:ea typeface="+mj-ea"/>
                <a:cs typeface="+mj-cs"/>
              </a:rPr>
              <a:t>MARSEC</a:t>
            </a:r>
            <a:r>
              <a:rPr lang="en-US" sz="2000" kern="0" dirty="0">
                <a:solidFill>
                  <a:srgbClr val="000099"/>
                </a:solidFill>
                <a:latin typeface="+mn-lt"/>
                <a:ea typeface="+mj-ea"/>
                <a:cs typeface="+mj-cs"/>
              </a:rPr>
              <a:t>                       </a:t>
            </a:r>
            <a:r>
              <a:rPr lang="en-US" sz="2000" u="sng" kern="0" dirty="0">
                <a:solidFill>
                  <a:srgbClr val="000099"/>
                </a:solidFill>
                <a:latin typeface="+mn-lt"/>
                <a:ea typeface="+mj-ea"/>
                <a:cs typeface="+mj-cs"/>
              </a:rPr>
              <a:t>NTAS</a:t>
            </a:r>
            <a:endParaRPr lang="en-US" sz="1600" u="sng" kern="0" dirty="0">
              <a:solidFill>
                <a:srgbClr val="000099"/>
              </a:solidFill>
              <a:latin typeface="+mn-lt"/>
              <a:ea typeface="+mj-ea"/>
              <a:cs typeface="+mj-cs"/>
            </a:endParaRPr>
          </a:p>
        </p:txBody>
      </p:sp>
      <p:sp>
        <p:nvSpPr>
          <p:cNvPr id="8" name="Title 1"/>
          <p:cNvSpPr txBox="1">
            <a:spLocks/>
          </p:cNvSpPr>
          <p:nvPr/>
        </p:nvSpPr>
        <p:spPr bwMode="auto">
          <a:xfrm>
            <a:off x="3163887" y="3740296"/>
            <a:ext cx="5243512" cy="536575"/>
          </a:xfrm>
          <a:prstGeom prst="rect">
            <a:avLst/>
          </a:prstGeom>
          <a:noFill/>
          <a:ln w="9525">
            <a:noFill/>
            <a:miter lim="800000"/>
            <a:headEnd/>
            <a:tailEnd/>
          </a:ln>
        </p:spPr>
        <p:txBody>
          <a:bodyPr anchor="ctr"/>
          <a:lstStyle/>
          <a:p>
            <a:pPr eaLnBrk="0" hangingPunct="0">
              <a:defRPr/>
            </a:pPr>
            <a:r>
              <a:rPr lang="en-US" sz="1600" kern="0" dirty="0">
                <a:solidFill>
                  <a:srgbClr val="000099"/>
                </a:solidFill>
                <a:latin typeface="+mj-lt"/>
                <a:ea typeface="+mj-ea"/>
                <a:cs typeface="+mj-cs"/>
              </a:rPr>
              <a:t>                   </a:t>
            </a:r>
            <a:r>
              <a:rPr lang="en-US" sz="2400" kern="0" dirty="0">
                <a:solidFill>
                  <a:srgbClr val="000099"/>
                </a:solidFill>
                <a:latin typeface="+mj-lt"/>
                <a:ea typeface="+mj-ea"/>
                <a:cs typeface="+mj-cs"/>
              </a:rPr>
              <a:t>3</a:t>
            </a:r>
            <a:r>
              <a:rPr lang="en-US" sz="2000" kern="0" dirty="0">
                <a:solidFill>
                  <a:srgbClr val="000099"/>
                </a:solidFill>
                <a:latin typeface="+mj-lt"/>
                <a:ea typeface="+mj-ea"/>
                <a:cs typeface="+mj-cs"/>
              </a:rPr>
              <a:t>                   </a:t>
            </a:r>
            <a:r>
              <a:rPr lang="en-US" sz="2000" kern="0" dirty="0" smtClean="0">
                <a:solidFill>
                  <a:srgbClr val="000099"/>
                </a:solidFill>
                <a:latin typeface="+mj-lt"/>
                <a:ea typeface="+mj-ea"/>
                <a:cs typeface="+mj-cs"/>
              </a:rPr>
              <a:t>     </a:t>
            </a:r>
            <a:r>
              <a:rPr lang="en-US" sz="2400" kern="0" dirty="0">
                <a:solidFill>
                  <a:srgbClr val="000099"/>
                </a:solidFill>
                <a:latin typeface="+mj-lt"/>
                <a:ea typeface="+mj-ea"/>
                <a:cs typeface="+mj-cs"/>
              </a:rPr>
              <a:t>Imminent</a:t>
            </a:r>
          </a:p>
        </p:txBody>
      </p:sp>
      <p:sp>
        <p:nvSpPr>
          <p:cNvPr id="9" name="Content Placeholder 2"/>
          <p:cNvSpPr txBox="1">
            <a:spLocks/>
          </p:cNvSpPr>
          <p:nvPr/>
        </p:nvSpPr>
        <p:spPr bwMode="auto">
          <a:xfrm rot="10800000" flipV="1">
            <a:off x="3176586" y="2960914"/>
            <a:ext cx="5062537" cy="493485"/>
          </a:xfrm>
          <a:prstGeom prst="rect">
            <a:avLst/>
          </a:prstGeom>
          <a:noFill/>
          <a:ln w="9525">
            <a:noFill/>
            <a:miter lim="800000"/>
            <a:headEnd/>
            <a:tailEnd/>
          </a:ln>
        </p:spPr>
        <p:txBody>
          <a:bodyPr/>
          <a:lstStyle/>
          <a:p>
            <a:pPr marL="342900" indent="-342900" eaLnBrk="0" hangingPunct="0">
              <a:spcBef>
                <a:spcPct val="20000"/>
              </a:spcBef>
              <a:buClr>
                <a:schemeClr val="tx1"/>
              </a:buClr>
              <a:defRPr/>
            </a:pPr>
            <a:r>
              <a:rPr lang="en-US" sz="1800" kern="0" dirty="0">
                <a:latin typeface="+mn-lt"/>
                <a:cs typeface="+mn-cs"/>
              </a:rPr>
              <a:t>                 </a:t>
            </a:r>
            <a:r>
              <a:rPr lang="en-US" sz="2400" kern="0" dirty="0">
                <a:solidFill>
                  <a:srgbClr val="000099"/>
                </a:solidFill>
                <a:latin typeface="+mn-lt"/>
                <a:cs typeface="+mn-cs"/>
              </a:rPr>
              <a:t>2</a:t>
            </a:r>
            <a:r>
              <a:rPr lang="en-US" sz="2400" kern="0" dirty="0">
                <a:latin typeface="+mn-lt"/>
                <a:cs typeface="+mn-cs"/>
              </a:rPr>
              <a:t>                  </a:t>
            </a:r>
            <a:r>
              <a:rPr lang="en-US" sz="2400" kern="0" dirty="0" smtClean="0">
                <a:latin typeface="+mn-lt"/>
                <a:cs typeface="+mn-cs"/>
              </a:rPr>
              <a:t>  </a:t>
            </a:r>
            <a:r>
              <a:rPr lang="en-US" sz="2400" kern="0" dirty="0" smtClean="0">
                <a:solidFill>
                  <a:srgbClr val="000099"/>
                </a:solidFill>
                <a:latin typeface="+mn-lt"/>
                <a:cs typeface="+mn-cs"/>
              </a:rPr>
              <a:t>Elevated</a:t>
            </a:r>
            <a:endParaRPr lang="en-US" sz="2400" kern="0" dirty="0">
              <a:solidFill>
                <a:srgbClr val="000099"/>
              </a:solidFill>
              <a:latin typeface="+mn-lt"/>
              <a:cs typeface="+mn-cs"/>
            </a:endParaRPr>
          </a:p>
        </p:txBody>
      </p:sp>
      <p:sp>
        <p:nvSpPr>
          <p:cNvPr id="11" name="Content Placeholder 2"/>
          <p:cNvSpPr txBox="1">
            <a:spLocks/>
          </p:cNvSpPr>
          <p:nvPr/>
        </p:nvSpPr>
        <p:spPr bwMode="auto">
          <a:xfrm rot="10800000" flipV="1">
            <a:off x="3603625" y="1677740"/>
            <a:ext cx="5062538" cy="1595437"/>
          </a:xfrm>
          <a:prstGeom prst="rect">
            <a:avLst/>
          </a:prstGeom>
          <a:noFill/>
          <a:ln w="9525">
            <a:noFill/>
            <a:miter lim="800000"/>
            <a:headEnd/>
            <a:tailEnd/>
          </a:ln>
        </p:spPr>
        <p:txBody>
          <a:bodyPr/>
          <a:lstStyle/>
          <a:p>
            <a:pPr marL="342900" indent="-342900" eaLnBrk="0" hangingPunct="0">
              <a:spcBef>
                <a:spcPct val="20000"/>
              </a:spcBef>
              <a:buClr>
                <a:schemeClr val="tx1"/>
              </a:buClr>
              <a:defRPr/>
            </a:pPr>
            <a:endParaRPr lang="en-US" sz="2400" b="0" kern="0" dirty="0">
              <a:solidFill>
                <a:srgbClr val="000099"/>
              </a:solidFill>
              <a:latin typeface="+mn-lt"/>
              <a:cs typeface="+mn-cs"/>
            </a:endParaRPr>
          </a:p>
          <a:p>
            <a:pPr marL="342900" indent="-342900" eaLnBrk="0" hangingPunct="0">
              <a:spcBef>
                <a:spcPct val="20000"/>
              </a:spcBef>
              <a:buClr>
                <a:schemeClr val="tx1"/>
              </a:buClr>
              <a:defRPr/>
            </a:pPr>
            <a:r>
              <a:rPr lang="en-US" sz="2400" b="0" kern="0" dirty="0">
                <a:solidFill>
                  <a:srgbClr val="000099"/>
                </a:solidFill>
                <a:latin typeface="+mn-lt"/>
                <a:cs typeface="+mn-cs"/>
              </a:rPr>
              <a:t>      </a:t>
            </a:r>
            <a:r>
              <a:rPr lang="en-US" sz="2400" b="0" kern="0" dirty="0" smtClean="0">
                <a:solidFill>
                  <a:srgbClr val="000099"/>
                </a:solidFill>
                <a:latin typeface="+mn-lt"/>
                <a:cs typeface="+mn-cs"/>
              </a:rPr>
              <a:t>  </a:t>
            </a:r>
            <a:r>
              <a:rPr lang="en-US" sz="2400" kern="0" dirty="0">
                <a:solidFill>
                  <a:srgbClr val="000099"/>
                </a:solidFill>
                <a:latin typeface="+mn-lt"/>
                <a:cs typeface="+mn-cs"/>
              </a:rPr>
              <a:t>1                    </a:t>
            </a:r>
            <a:r>
              <a:rPr lang="en-US" sz="2400" kern="0" dirty="0" smtClean="0">
                <a:solidFill>
                  <a:srgbClr val="000099"/>
                </a:solidFill>
                <a:latin typeface="+mn-lt"/>
                <a:cs typeface="+mn-cs"/>
              </a:rPr>
              <a:t> </a:t>
            </a:r>
            <a:r>
              <a:rPr lang="en-US" sz="2400" kern="0" dirty="0">
                <a:solidFill>
                  <a:srgbClr val="000099"/>
                </a:solidFill>
                <a:latin typeface="+mn-lt"/>
                <a:cs typeface="+mn-cs"/>
              </a:rPr>
              <a:t>Normal</a:t>
            </a:r>
          </a:p>
        </p:txBody>
      </p:sp>
      <p:pic>
        <p:nvPicPr>
          <p:cNvPr id="56324" name="Picture 4" descr="http://www.safehousesigns.com/distributors/images/signs/mar_0720.JPG"/>
          <p:cNvPicPr>
            <a:picLocks noChangeAspect="1" noChangeArrowheads="1"/>
          </p:cNvPicPr>
          <p:nvPr/>
        </p:nvPicPr>
        <p:blipFill>
          <a:blip r:embed="rId3" cstate="print"/>
          <a:srcRect/>
          <a:stretch>
            <a:fillRect/>
          </a:stretch>
        </p:blipFill>
        <p:spPr bwMode="auto">
          <a:xfrm>
            <a:off x="254313" y="1944915"/>
            <a:ext cx="3185574" cy="258717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7924800" cy="5921829"/>
          </a:xfrm>
        </p:spPr>
        <p:txBody>
          <a:bodyPr/>
          <a:lstStyle/>
          <a:p>
            <a:pPr algn="ctr"/>
            <a:r>
              <a:rPr lang="en-US" dirty="0" smtClean="0"/>
              <a:t/>
            </a:r>
            <a:br>
              <a:rPr lang="en-US" dirty="0" smtClean="0"/>
            </a:br>
            <a:r>
              <a:rPr lang="en-US" dirty="0" smtClean="0"/>
              <a:t/>
            </a:r>
            <a:br>
              <a:rPr lang="en-US" dirty="0" smtClean="0"/>
            </a:br>
            <a:r>
              <a:rPr lang="en-US" sz="2800" dirty="0" smtClean="0">
                <a:latin typeface="Tahoma" pitchFamily="34" charset="0"/>
                <a:ea typeface="Tahoma" pitchFamily="34" charset="0"/>
                <a:cs typeface="Tahoma" pitchFamily="34" charset="0"/>
              </a:rPr>
              <a:t>Introduction to the</a:t>
            </a:r>
            <a:br>
              <a:rPr lang="en-US" sz="2800" dirty="0" smtClean="0">
                <a:latin typeface="Tahoma" pitchFamily="34" charset="0"/>
                <a:ea typeface="Tahoma" pitchFamily="34" charset="0"/>
                <a:cs typeface="Tahoma" pitchFamily="34" charset="0"/>
              </a:rPr>
            </a:br>
            <a:r>
              <a:rPr lang="en-US" sz="2800" dirty="0" smtClean="0">
                <a:latin typeface="Tahoma" pitchFamily="34" charset="0"/>
                <a:ea typeface="Tahoma" pitchFamily="34" charset="0"/>
                <a:cs typeface="Tahoma" pitchFamily="34" charset="0"/>
              </a:rPr>
              <a:t/>
            </a:r>
            <a:br>
              <a:rPr lang="en-US" sz="2800" dirty="0" smtClean="0">
                <a:latin typeface="Tahoma" pitchFamily="34" charset="0"/>
                <a:ea typeface="Tahoma" pitchFamily="34" charset="0"/>
                <a:cs typeface="Tahoma" pitchFamily="34" charset="0"/>
              </a:rPr>
            </a:br>
            <a:r>
              <a:rPr lang="en-US" sz="2800" dirty="0" smtClean="0">
                <a:latin typeface="Tahoma" pitchFamily="34" charset="0"/>
                <a:ea typeface="Tahoma" pitchFamily="34" charset="0"/>
                <a:cs typeface="Tahoma" pitchFamily="34" charset="0"/>
              </a:rPr>
              <a:t>Transportation Worker</a:t>
            </a:r>
            <a:br>
              <a:rPr lang="en-US" sz="2800" dirty="0" smtClean="0">
                <a:latin typeface="Tahoma" pitchFamily="34" charset="0"/>
                <a:ea typeface="Tahoma" pitchFamily="34" charset="0"/>
                <a:cs typeface="Tahoma" pitchFamily="34" charset="0"/>
              </a:rPr>
            </a:br>
            <a:r>
              <a:rPr lang="en-US" sz="2800" dirty="0" smtClean="0">
                <a:latin typeface="Tahoma" pitchFamily="34" charset="0"/>
                <a:ea typeface="Tahoma" pitchFamily="34" charset="0"/>
                <a:cs typeface="Tahoma" pitchFamily="34" charset="0"/>
              </a:rPr>
              <a:t> </a:t>
            </a:r>
            <a:br>
              <a:rPr lang="en-US" sz="2800" dirty="0" smtClean="0">
                <a:latin typeface="Tahoma" pitchFamily="34" charset="0"/>
                <a:ea typeface="Tahoma" pitchFamily="34" charset="0"/>
                <a:cs typeface="Tahoma" pitchFamily="34" charset="0"/>
              </a:rPr>
            </a:br>
            <a:r>
              <a:rPr lang="en-US" sz="2800" dirty="0" smtClean="0">
                <a:latin typeface="Tahoma" pitchFamily="34" charset="0"/>
                <a:ea typeface="Tahoma" pitchFamily="34" charset="0"/>
                <a:cs typeface="Tahoma" pitchFamily="34" charset="0"/>
              </a:rPr>
              <a:t>Identification Credential</a:t>
            </a:r>
            <a:br>
              <a:rPr lang="en-US" sz="2800" dirty="0" smtClean="0">
                <a:latin typeface="Tahoma" pitchFamily="34" charset="0"/>
                <a:ea typeface="Tahoma" pitchFamily="34" charset="0"/>
                <a:cs typeface="Tahoma" pitchFamily="34" charset="0"/>
              </a:rPr>
            </a:br>
            <a:r>
              <a:rPr lang="en-US" sz="2800" dirty="0" smtClean="0">
                <a:latin typeface="Tahoma" pitchFamily="34" charset="0"/>
                <a:ea typeface="Tahoma" pitchFamily="34" charset="0"/>
                <a:cs typeface="Tahoma" pitchFamily="34" charset="0"/>
              </a:rPr>
              <a:t/>
            </a:r>
            <a:br>
              <a:rPr lang="en-US" sz="2800" dirty="0" smtClean="0">
                <a:latin typeface="Tahoma" pitchFamily="34" charset="0"/>
                <a:ea typeface="Tahoma" pitchFamily="34" charset="0"/>
                <a:cs typeface="Tahoma" pitchFamily="34" charset="0"/>
              </a:rPr>
            </a:br>
            <a:r>
              <a:rPr lang="en-US" sz="2800" dirty="0" smtClean="0">
                <a:latin typeface="Tahoma" pitchFamily="34" charset="0"/>
                <a:ea typeface="Tahoma" pitchFamily="34" charset="0"/>
                <a:cs typeface="Tahoma" pitchFamily="34" charset="0"/>
              </a:rPr>
              <a:t>(TWIC)</a:t>
            </a:r>
            <a:br>
              <a:rPr lang="en-US" sz="2800" dirty="0" smtClean="0">
                <a:latin typeface="Tahoma" pitchFamily="34" charset="0"/>
                <a:ea typeface="Tahoma" pitchFamily="34" charset="0"/>
                <a:cs typeface="Tahoma" pitchFamily="34" charset="0"/>
              </a:rPr>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21</a:t>
            </a:fld>
            <a:endParaRPr lang="en-US" altLang="en-US" sz="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7924800" cy="1103086"/>
          </a:xfrm>
        </p:spPr>
        <p:txBody>
          <a:bodyPr/>
          <a:lstStyle/>
          <a:p>
            <a:r>
              <a:rPr lang="en-US" sz="2800" dirty="0" smtClean="0">
                <a:latin typeface="Tahoma" pitchFamily="34" charset="0"/>
                <a:ea typeface="Tahoma" pitchFamily="34" charset="0"/>
                <a:cs typeface="Tahoma" pitchFamily="34" charset="0"/>
              </a:rPr>
              <a:t>The Transportation Worker Identification Credential  (TWIC)</a:t>
            </a:r>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22</a:t>
            </a:fld>
            <a:endParaRPr lang="en-US" altLang="en-US" sz="600" dirty="0"/>
          </a:p>
        </p:txBody>
      </p:sp>
      <p:sp>
        <p:nvSpPr>
          <p:cNvPr id="10" name="Content Placeholder 9"/>
          <p:cNvSpPr>
            <a:spLocks noGrp="1"/>
          </p:cNvSpPr>
          <p:nvPr>
            <p:ph idx="1"/>
          </p:nvPr>
        </p:nvSpPr>
        <p:spPr>
          <a:xfrm>
            <a:off x="3251201" y="841829"/>
            <a:ext cx="5617028" cy="5660571"/>
          </a:xfrm>
        </p:spPr>
        <p:txBody>
          <a:bodyPr/>
          <a:lstStyle/>
          <a:p>
            <a:pPr fontAlgn="auto">
              <a:spcBef>
                <a:spcPts val="0"/>
              </a:spcBef>
              <a:spcAft>
                <a:spcPts val="0"/>
              </a:spcAft>
              <a:buFont typeface="Arial" pitchFamily="34" charset="0"/>
              <a:buChar char="•"/>
              <a:tabLst>
                <a:tab pos="228600" algn="l"/>
              </a:tabLst>
              <a:defRPr/>
            </a:pPr>
            <a:endParaRPr lang="en-US" dirty="0" smtClean="0"/>
          </a:p>
          <a:p>
            <a:pPr fontAlgn="auto">
              <a:spcBef>
                <a:spcPts val="0"/>
              </a:spcBef>
              <a:spcAft>
                <a:spcPts val="0"/>
              </a:spcAft>
              <a:buFont typeface="Arial" pitchFamily="34" charset="0"/>
              <a:buChar char="•"/>
              <a:tabLst>
                <a:tab pos="228600" algn="l"/>
              </a:tabLst>
              <a:defRPr/>
            </a:pPr>
            <a:r>
              <a:rPr lang="en-US" b="1" dirty="0" smtClean="0"/>
              <a:t>TWIC is a common identification credential for all personnel requiring unescorted access to secure areas of MTSA regulated facilities and vessels.</a:t>
            </a:r>
          </a:p>
          <a:p>
            <a:pPr fontAlgn="auto">
              <a:spcBef>
                <a:spcPts val="0"/>
              </a:spcBef>
              <a:spcAft>
                <a:spcPts val="0"/>
              </a:spcAft>
              <a:buFont typeface="Arial" pitchFamily="34" charset="0"/>
              <a:buChar char="•"/>
              <a:tabLst>
                <a:tab pos="228600" algn="l"/>
              </a:tabLst>
              <a:defRPr/>
            </a:pPr>
            <a:endParaRPr lang="en-US" b="1" dirty="0" smtClean="0"/>
          </a:p>
          <a:p>
            <a:pPr fontAlgn="auto">
              <a:spcBef>
                <a:spcPts val="0"/>
              </a:spcBef>
              <a:spcAft>
                <a:spcPts val="0"/>
              </a:spcAft>
              <a:buFont typeface="Arial" pitchFamily="34" charset="0"/>
              <a:buChar char="•"/>
              <a:tabLst>
                <a:tab pos="228600" algn="l"/>
              </a:tabLst>
              <a:defRPr/>
            </a:pPr>
            <a:r>
              <a:rPr lang="en-US" b="1" dirty="0" smtClean="0"/>
              <a:t>Individuals who meet TWIC eligibility requirements will be issued a tamper-resistant  credential containing the worker's biometric (fingerprint template) to allow for a positive link between the card and the individual. </a:t>
            </a:r>
          </a:p>
          <a:p>
            <a:pPr fontAlgn="auto">
              <a:spcBef>
                <a:spcPts val="0"/>
              </a:spcBef>
              <a:spcAft>
                <a:spcPts val="0"/>
              </a:spcAft>
              <a:buFont typeface="Arial" pitchFamily="34" charset="0"/>
              <a:buChar char="•"/>
              <a:tabLst>
                <a:tab pos="228600" algn="l"/>
              </a:tabLst>
              <a:defRPr/>
            </a:pPr>
            <a:endParaRPr lang="en-US" b="1" dirty="0" smtClean="0"/>
          </a:p>
          <a:p>
            <a:pPr fontAlgn="auto">
              <a:spcBef>
                <a:spcPts val="0"/>
              </a:spcBef>
              <a:spcAft>
                <a:spcPts val="0"/>
              </a:spcAft>
              <a:buFont typeface="Arial" pitchFamily="34" charset="0"/>
              <a:buChar char="•"/>
              <a:tabLst>
                <a:tab pos="228600" algn="l"/>
              </a:tabLst>
              <a:defRPr/>
            </a:pPr>
            <a:r>
              <a:rPr lang="en-US" b="1" dirty="0" smtClean="0"/>
              <a:t>Possession of a TWIC does not guarantee access.  Person must have facility and/or vessel authorization to access regulated areas.</a:t>
            </a:r>
          </a:p>
          <a:p>
            <a:pPr fontAlgn="auto">
              <a:spcBef>
                <a:spcPts val="0"/>
              </a:spcBef>
              <a:spcAft>
                <a:spcPts val="0"/>
              </a:spcAft>
              <a:buNone/>
              <a:tabLst>
                <a:tab pos="228600" algn="l"/>
              </a:tabLst>
              <a:defRPr/>
            </a:pPr>
            <a:endParaRPr lang="en-US" b="1" dirty="0" smtClean="0"/>
          </a:p>
          <a:p>
            <a:pPr fontAlgn="auto">
              <a:spcBef>
                <a:spcPts val="0"/>
              </a:spcBef>
              <a:spcAft>
                <a:spcPts val="0"/>
              </a:spcAft>
              <a:buFont typeface="Arial" pitchFamily="34" charset="0"/>
              <a:buChar char="•"/>
              <a:tabLst>
                <a:tab pos="228600" algn="l"/>
              </a:tabLst>
              <a:defRPr/>
            </a:pPr>
            <a:r>
              <a:rPr lang="en-US" b="1" dirty="0" smtClean="0"/>
              <a:t>TWIC is a </a:t>
            </a:r>
            <a:r>
              <a:rPr lang="en-US" b="1" dirty="0" smtClean="0">
                <a:cs typeface="Times New Roman" pitchFamily="18" charset="0"/>
              </a:rPr>
              <a:t>Transportation Security Administration (TSA) managed initiative.</a:t>
            </a:r>
            <a:endParaRPr lang="en-US" b="1" dirty="0"/>
          </a:p>
        </p:txBody>
      </p:sp>
      <p:pic>
        <p:nvPicPr>
          <p:cNvPr id="11" name="Picture 4" descr="http://upload.wikimedia.org/wikipedia/commons/b/b0/TWIC_card.jpg"/>
          <p:cNvPicPr>
            <a:picLocks noChangeAspect="1" noChangeArrowheads="1"/>
          </p:cNvPicPr>
          <p:nvPr/>
        </p:nvPicPr>
        <p:blipFill>
          <a:blip r:embed="rId3" cstate="print"/>
          <a:srcRect/>
          <a:stretch>
            <a:fillRect/>
          </a:stretch>
        </p:blipFill>
        <p:spPr bwMode="auto">
          <a:xfrm>
            <a:off x="627744" y="1480457"/>
            <a:ext cx="2209800" cy="3562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ahoma" pitchFamily="34" charset="0"/>
                <a:ea typeface="Tahoma" pitchFamily="34" charset="0"/>
                <a:cs typeface="Tahoma" pitchFamily="34" charset="0"/>
              </a:rPr>
              <a:t>Who is Required to Have a TWIC?</a:t>
            </a:r>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23</a:t>
            </a:fld>
            <a:endParaRPr lang="en-US" altLang="en-US" sz="600" dirty="0"/>
          </a:p>
        </p:txBody>
      </p:sp>
      <p:grpSp>
        <p:nvGrpSpPr>
          <p:cNvPr id="5" name="Group 11"/>
          <p:cNvGrpSpPr>
            <a:grpSpLocks noGrp="1"/>
          </p:cNvGrpSpPr>
          <p:nvPr>
            <p:ph idx="1"/>
          </p:nvPr>
        </p:nvGrpSpPr>
        <p:grpSpPr bwMode="auto">
          <a:xfrm>
            <a:off x="357414" y="943429"/>
            <a:ext cx="7848600" cy="3585028"/>
            <a:chOff x="1066800" y="877951"/>
            <a:chExt cx="7199462" cy="4694175"/>
          </a:xfrm>
        </p:grpSpPr>
        <p:pic>
          <p:nvPicPr>
            <p:cNvPr id="6" name="Picture 6" descr="http://www.magazine.noaa.gov/stories/images/pilotnew.jpg"/>
            <p:cNvPicPr>
              <a:picLocks noChangeAspect="1" noChangeArrowheads="1"/>
            </p:cNvPicPr>
            <p:nvPr/>
          </p:nvPicPr>
          <p:blipFill>
            <a:blip r:embed="rId3" cstate="print"/>
            <a:srcRect l="32001"/>
            <a:stretch>
              <a:fillRect/>
            </a:stretch>
          </p:blipFill>
          <p:spPr bwMode="auto">
            <a:xfrm>
              <a:off x="4106517" y="3335820"/>
              <a:ext cx="2027583" cy="2236305"/>
            </a:xfrm>
            <a:prstGeom prst="rect">
              <a:avLst/>
            </a:prstGeom>
            <a:noFill/>
            <a:ln w="25400">
              <a:solidFill>
                <a:schemeClr val="tx1"/>
              </a:solidFill>
              <a:miter lim="800000"/>
              <a:headEnd/>
              <a:tailEnd/>
            </a:ln>
          </p:spPr>
        </p:pic>
        <p:grpSp>
          <p:nvGrpSpPr>
            <p:cNvPr id="7" name="Group 10"/>
            <p:cNvGrpSpPr>
              <a:grpSpLocks/>
            </p:cNvGrpSpPr>
            <p:nvPr/>
          </p:nvGrpSpPr>
          <p:grpSpPr bwMode="auto">
            <a:xfrm>
              <a:off x="1066800" y="877951"/>
              <a:ext cx="7199462" cy="4694175"/>
              <a:chOff x="1066800" y="877951"/>
              <a:chExt cx="7199462" cy="4694175"/>
            </a:xfrm>
          </p:grpSpPr>
          <p:pic>
            <p:nvPicPr>
              <p:cNvPr id="8" name="Picture 2" descr="101027-G-2469M-006-MASFO">
                <a:hlinkClick r:id="rId4"/>
              </p:cNvPr>
              <p:cNvPicPr>
                <a:picLocks noChangeAspect="1" noChangeArrowheads="1"/>
              </p:cNvPicPr>
              <p:nvPr/>
            </p:nvPicPr>
            <p:blipFill>
              <a:blip r:embed="rId5" cstate="print"/>
              <a:srcRect l="10223"/>
              <a:stretch>
                <a:fillRect/>
              </a:stretch>
            </p:blipFill>
            <p:spPr bwMode="auto">
              <a:xfrm>
                <a:off x="2832715" y="877951"/>
                <a:ext cx="3293439" cy="2435116"/>
              </a:xfrm>
              <a:prstGeom prst="rect">
                <a:avLst/>
              </a:prstGeom>
              <a:noFill/>
              <a:ln w="25400">
                <a:solidFill>
                  <a:schemeClr val="tx1"/>
                </a:solidFill>
                <a:miter lim="800000"/>
                <a:headEnd/>
                <a:tailEnd/>
              </a:ln>
            </p:spPr>
          </p:pic>
          <p:pic>
            <p:nvPicPr>
              <p:cNvPr id="9" name="Picture 4" descr="http://www.alpinepainting.com/images/made/uploadee/Power-Plant2_284_456_75_s.jpg"/>
              <p:cNvPicPr>
                <a:picLocks noChangeAspect="1" noChangeArrowheads="1"/>
              </p:cNvPicPr>
              <p:nvPr/>
            </p:nvPicPr>
            <p:blipFill>
              <a:blip r:embed="rId6" cstate="print"/>
              <a:srcRect t="7018"/>
              <a:stretch>
                <a:fillRect/>
              </a:stretch>
            </p:blipFill>
            <p:spPr bwMode="auto">
              <a:xfrm>
                <a:off x="5867400" y="990600"/>
                <a:ext cx="2398862" cy="3581400"/>
              </a:xfrm>
              <a:prstGeom prst="rect">
                <a:avLst/>
              </a:prstGeom>
              <a:noFill/>
              <a:ln w="25400">
                <a:solidFill>
                  <a:schemeClr val="tx1"/>
                </a:solidFill>
                <a:miter lim="800000"/>
                <a:headEnd/>
                <a:tailEnd/>
              </a:ln>
            </p:spPr>
          </p:pic>
          <p:pic>
            <p:nvPicPr>
              <p:cNvPr id="10" name="Picture 8" descr="http://img.ehowcdn.com/article-new/ds-photo/getty/article/97/154/AA049023_XS.jpg"/>
              <p:cNvPicPr>
                <a:picLocks noChangeAspect="1" noChangeArrowheads="1"/>
              </p:cNvPicPr>
              <p:nvPr/>
            </p:nvPicPr>
            <p:blipFill>
              <a:blip r:embed="rId7" cstate="print"/>
              <a:srcRect r="16084"/>
              <a:stretch>
                <a:fillRect/>
              </a:stretch>
            </p:blipFill>
            <p:spPr bwMode="auto">
              <a:xfrm>
                <a:off x="1066800" y="1447800"/>
                <a:ext cx="2500532" cy="3009900"/>
              </a:xfrm>
              <a:prstGeom prst="rect">
                <a:avLst/>
              </a:prstGeom>
              <a:noFill/>
              <a:ln w="25400">
                <a:solidFill>
                  <a:schemeClr val="tx1"/>
                </a:solidFill>
                <a:miter lim="800000"/>
                <a:headEnd/>
                <a:tailEnd/>
              </a:ln>
            </p:spPr>
          </p:pic>
          <p:pic>
            <p:nvPicPr>
              <p:cNvPr id="11" name="Picture 6" descr="http://www.magazine.noaa.gov/stories/images/pilotnew.jpg"/>
              <p:cNvPicPr>
                <a:picLocks noChangeAspect="1" noChangeArrowheads="1"/>
              </p:cNvPicPr>
              <p:nvPr/>
            </p:nvPicPr>
            <p:blipFill>
              <a:blip r:embed="rId3" cstate="print"/>
              <a:srcRect r="38667"/>
              <a:stretch>
                <a:fillRect/>
              </a:stretch>
            </p:blipFill>
            <p:spPr bwMode="auto">
              <a:xfrm>
                <a:off x="3200400" y="3335822"/>
                <a:ext cx="1828800" cy="2236304"/>
              </a:xfrm>
              <a:prstGeom prst="rect">
                <a:avLst/>
              </a:prstGeom>
              <a:noFill/>
              <a:ln w="25400">
                <a:solidFill>
                  <a:schemeClr val="tx1"/>
                </a:solidFill>
                <a:miter lim="800000"/>
                <a:headEnd/>
                <a:tailEnd/>
              </a:ln>
            </p:spPr>
          </p:pic>
          <p:pic>
            <p:nvPicPr>
              <p:cNvPr id="12" name="Picture 6" descr="http://www.magazine.noaa.gov/stories/images/pilotnew.jpg"/>
              <p:cNvPicPr>
                <a:picLocks noChangeAspect="1" noChangeArrowheads="1"/>
              </p:cNvPicPr>
              <p:nvPr/>
            </p:nvPicPr>
            <p:blipFill>
              <a:blip r:embed="rId3" cstate="print"/>
              <a:srcRect l="32001" r="30667"/>
              <a:stretch>
                <a:fillRect/>
              </a:stretch>
            </p:blipFill>
            <p:spPr bwMode="auto">
              <a:xfrm>
                <a:off x="4144617" y="3335820"/>
                <a:ext cx="1113183" cy="2236305"/>
              </a:xfrm>
              <a:prstGeom prst="rect">
                <a:avLst/>
              </a:prstGeom>
              <a:noFill/>
              <a:ln w="25400">
                <a:noFill/>
                <a:miter lim="800000"/>
                <a:headEnd/>
                <a:tailEnd/>
              </a:ln>
            </p:spPr>
          </p:pic>
        </p:grpSp>
      </p:grpSp>
      <p:sp>
        <p:nvSpPr>
          <p:cNvPr id="13" name="TextBox 12"/>
          <p:cNvSpPr txBox="1"/>
          <p:nvPr/>
        </p:nvSpPr>
        <p:spPr>
          <a:xfrm>
            <a:off x="420915" y="4804228"/>
            <a:ext cx="8403771" cy="1015663"/>
          </a:xfrm>
          <a:prstGeom prst="rect">
            <a:avLst/>
          </a:prstGeom>
          <a:noFill/>
        </p:spPr>
        <p:txBody>
          <a:bodyPr wrap="square">
            <a:spAutoFit/>
          </a:bodyPr>
          <a:lstStyle/>
          <a:p>
            <a:pPr algn="ctr" fontAlgn="auto">
              <a:spcBef>
                <a:spcPts val="0"/>
              </a:spcBef>
              <a:spcAft>
                <a:spcPts val="0"/>
              </a:spcAft>
              <a:tabLst>
                <a:tab pos="285750" algn="l"/>
              </a:tabLst>
              <a:defRPr/>
            </a:pPr>
            <a:r>
              <a:rPr lang="en-US" sz="2400" b="1" dirty="0">
                <a:latin typeface="Arial Black" pitchFamily="34" charset="0"/>
                <a:cs typeface="+mn-cs"/>
              </a:rPr>
              <a:t> </a:t>
            </a:r>
            <a:r>
              <a:rPr lang="en-US" sz="2400" b="1" dirty="0" smtClean="0">
                <a:latin typeface="Arial Black" pitchFamily="34" charset="0"/>
                <a:cs typeface="+mn-cs"/>
              </a:rPr>
              <a:t>  </a:t>
            </a:r>
            <a:r>
              <a:rPr lang="en-US" sz="1800" dirty="0" smtClean="0">
                <a:latin typeface="+mn-lt"/>
                <a:cs typeface="+mn-cs"/>
              </a:rPr>
              <a:t>All persons requiring unescorted access to </a:t>
            </a:r>
            <a:r>
              <a:rPr lang="en-US" sz="1800" dirty="0">
                <a:latin typeface="+mn-lt"/>
                <a:cs typeface="+mn-cs"/>
              </a:rPr>
              <a:t>MTSA regulated 	facilities and </a:t>
            </a:r>
            <a:r>
              <a:rPr lang="en-US" sz="1800" dirty="0" smtClean="0">
                <a:latin typeface="+mn-lt"/>
                <a:cs typeface="+mn-cs"/>
              </a:rPr>
              <a:t>vessels.  Examples </a:t>
            </a:r>
            <a:r>
              <a:rPr lang="en-US" sz="1800" dirty="0">
                <a:latin typeface="+mn-lt"/>
                <a:cs typeface="+mn-cs"/>
              </a:rPr>
              <a:t>include truck drivers, longshoreman, </a:t>
            </a:r>
            <a:r>
              <a:rPr lang="en-US" sz="1800" dirty="0" smtClean="0">
                <a:latin typeface="+mn-lt"/>
                <a:cs typeface="+mn-cs"/>
              </a:rPr>
              <a:t>merchant mariners</a:t>
            </a:r>
            <a:r>
              <a:rPr lang="en-US" sz="1800" dirty="0">
                <a:latin typeface="+mn-lt"/>
                <a:cs typeface="+mn-cs"/>
              </a:rPr>
              <a:t>, </a:t>
            </a:r>
            <a:r>
              <a:rPr lang="en-US" sz="1800" dirty="0" smtClean="0">
                <a:latin typeface="+mn-lt"/>
                <a:cs typeface="+mn-cs"/>
              </a:rPr>
              <a:t>contractors, etc. </a:t>
            </a:r>
            <a:endParaRPr lang="en-US" sz="1800" dirty="0">
              <a:latin typeface="+mn-lt"/>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ahoma" pitchFamily="34" charset="0"/>
                <a:ea typeface="Tahoma" pitchFamily="34" charset="0"/>
                <a:cs typeface="Tahoma" pitchFamily="34" charset="0"/>
              </a:rPr>
              <a:t>How Do I Get a TWIC?</a:t>
            </a:r>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24</a:t>
            </a:fld>
            <a:endParaRPr lang="en-US" altLang="en-US" sz="600" dirty="0"/>
          </a:p>
        </p:txBody>
      </p:sp>
      <p:sp>
        <p:nvSpPr>
          <p:cNvPr id="5" name="Rectangle 2"/>
          <p:cNvSpPr>
            <a:spLocks noGrp="1" noChangeArrowheads="1"/>
          </p:cNvSpPr>
          <p:nvPr>
            <p:ph idx="1"/>
          </p:nvPr>
        </p:nvSpPr>
        <p:spPr bwMode="auto">
          <a:xfrm>
            <a:off x="319314" y="855664"/>
            <a:ext cx="8548915" cy="4395049"/>
          </a:xfrm>
          <a:prstGeom prst="rect">
            <a:avLst/>
          </a:prstGeom>
          <a:noFill/>
          <a:ln w="9525">
            <a:noFill/>
            <a:miter lim="800000"/>
            <a:headEnd/>
            <a:tailEnd/>
          </a:ln>
        </p:spPr>
        <p:txBody>
          <a:bodyPr wrap="square">
            <a:spAutoFit/>
          </a:bodyPr>
          <a:lstStyle/>
          <a:p>
            <a:pPr marL="0" indent="0">
              <a:buNone/>
            </a:pPr>
            <a:endParaRPr lang="en-US" sz="2400" b="1" dirty="0" smtClean="0">
              <a:solidFill>
                <a:srgbClr val="0066CC"/>
              </a:solidFill>
            </a:endParaRPr>
          </a:p>
          <a:p>
            <a:pPr>
              <a:buNone/>
            </a:pPr>
            <a:r>
              <a:rPr lang="en-US" sz="2400" b="1" dirty="0" smtClean="0"/>
              <a:t>Eligibility </a:t>
            </a:r>
            <a:r>
              <a:rPr lang="en-US" sz="2400" b="1" dirty="0"/>
              <a:t>Requirements:</a:t>
            </a:r>
          </a:p>
          <a:p>
            <a:pPr>
              <a:buFont typeface="Arial" charset="0"/>
              <a:buChar char="•"/>
            </a:pPr>
            <a:r>
              <a:rPr lang="en-US" sz="2400" b="1" dirty="0" smtClean="0"/>
              <a:t>An </a:t>
            </a:r>
            <a:r>
              <a:rPr lang="en-US" sz="2400" b="1" dirty="0"/>
              <a:t>individual must be a U.S. citizen or fall into an eligible immigration </a:t>
            </a:r>
            <a:r>
              <a:rPr lang="en-US" sz="2400" b="1" dirty="0" smtClean="0"/>
              <a:t>category.</a:t>
            </a:r>
            <a:endParaRPr lang="en-US" sz="2400" b="1" dirty="0"/>
          </a:p>
          <a:p>
            <a:pPr>
              <a:buFont typeface="Arial" charset="0"/>
              <a:buChar char="•"/>
            </a:pPr>
            <a:r>
              <a:rPr lang="en-US" sz="2400" b="1" dirty="0"/>
              <a:t>Applicants </a:t>
            </a:r>
            <a:r>
              <a:rPr lang="en-US" sz="2400" b="1" dirty="0" smtClean="0"/>
              <a:t>must </a:t>
            </a:r>
            <a:r>
              <a:rPr lang="en-US" sz="2400" b="1" dirty="0"/>
              <a:t>not be convicted </a:t>
            </a:r>
            <a:r>
              <a:rPr lang="en-US" sz="2400" b="1" dirty="0" smtClean="0"/>
              <a:t>of certain disqualifying crimes </a:t>
            </a:r>
            <a:r>
              <a:rPr lang="en-US" sz="2400" b="1" dirty="0"/>
              <a:t>and cannot be connected to terrorist activity or </a:t>
            </a:r>
            <a:r>
              <a:rPr lang="en-US" sz="2400" b="1" dirty="0" smtClean="0"/>
              <a:t>determined to </a:t>
            </a:r>
            <a:r>
              <a:rPr lang="en-US" sz="2400" b="1" dirty="0"/>
              <a:t>lack </a:t>
            </a:r>
            <a:r>
              <a:rPr lang="en-US" sz="2400" b="1" dirty="0" smtClean="0"/>
              <a:t>mental capacity.</a:t>
            </a:r>
            <a:endParaRPr lang="en-US" sz="2400" b="1" dirty="0"/>
          </a:p>
          <a:p>
            <a:pPr>
              <a:buFont typeface="Arial" charset="0"/>
              <a:buChar char="•"/>
            </a:pPr>
            <a:r>
              <a:rPr lang="en-US" sz="2400" b="1" dirty="0" smtClean="0"/>
              <a:t>Applicants </a:t>
            </a:r>
            <a:r>
              <a:rPr lang="en-US" sz="2400" b="1" dirty="0"/>
              <a:t>who are denied a TWIC will be sent a letter explaining the reason for denial </a:t>
            </a:r>
            <a:r>
              <a:rPr lang="en-US" sz="2400" b="1" dirty="0" smtClean="0"/>
              <a:t>with instructions on </a:t>
            </a:r>
            <a:r>
              <a:rPr lang="en-US" sz="2400" b="1" dirty="0"/>
              <a:t>how to apply for an appeal or </a:t>
            </a:r>
            <a:r>
              <a:rPr lang="en-US" sz="2400" b="1" dirty="0" smtClean="0"/>
              <a:t>waiver.</a:t>
            </a:r>
            <a:endParaRPr lang="en-US" sz="2400" b="1" dirty="0"/>
          </a:p>
          <a:p>
            <a:pPr>
              <a:buNone/>
            </a:pPr>
            <a:r>
              <a:rPr lang="en-US" sz="1700" dirty="0" smtClean="0"/>
              <a:t>			</a:t>
            </a:r>
            <a:endParaRPr lang="en-US" sz="17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ahoma" pitchFamily="34" charset="0"/>
                <a:ea typeface="Tahoma" pitchFamily="34" charset="0"/>
                <a:cs typeface="Tahoma" pitchFamily="34" charset="0"/>
              </a:rPr>
              <a:t>How Do I Apply for a TWIC?</a:t>
            </a:r>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25</a:t>
            </a:fld>
            <a:endParaRPr lang="en-US" altLang="en-US" sz="600" dirty="0"/>
          </a:p>
        </p:txBody>
      </p:sp>
      <p:sp>
        <p:nvSpPr>
          <p:cNvPr id="5" name="Rectangle 2"/>
          <p:cNvSpPr>
            <a:spLocks noGrp="1" noChangeArrowheads="1"/>
          </p:cNvSpPr>
          <p:nvPr>
            <p:ph idx="1"/>
          </p:nvPr>
        </p:nvSpPr>
        <p:spPr bwMode="auto">
          <a:xfrm>
            <a:off x="319314" y="957943"/>
            <a:ext cx="8548915" cy="6777240"/>
          </a:xfrm>
          <a:prstGeom prst="rect">
            <a:avLst/>
          </a:prstGeom>
          <a:noFill/>
          <a:ln w="9525">
            <a:noFill/>
            <a:miter lim="800000"/>
            <a:headEnd/>
            <a:tailEnd/>
          </a:ln>
        </p:spPr>
        <p:txBody>
          <a:bodyPr wrap="square">
            <a:spAutoFit/>
          </a:bodyPr>
          <a:lstStyle/>
          <a:p>
            <a:pPr>
              <a:buFont typeface="Arial" charset="0"/>
              <a:buChar char="•"/>
            </a:pPr>
            <a:r>
              <a:rPr lang="en-US" sz="2400" b="1" dirty="0" smtClean="0"/>
              <a:t>An individual may pre-enroll </a:t>
            </a:r>
            <a:r>
              <a:rPr lang="en-US" sz="2400" b="1" dirty="0"/>
              <a:t>online or by calling 1-866-DHS-TWIC and schedule an appointment at a nearby TWIC </a:t>
            </a:r>
            <a:r>
              <a:rPr lang="en-US" sz="2400" b="1" dirty="0" smtClean="0"/>
              <a:t>Enrollment Center.</a:t>
            </a:r>
            <a:endParaRPr lang="en-US" sz="2400" b="1" dirty="0"/>
          </a:p>
          <a:p>
            <a:pPr>
              <a:buFont typeface="Arial" charset="0"/>
              <a:buChar char="•"/>
            </a:pPr>
            <a:r>
              <a:rPr lang="en-US" sz="2400" b="1" dirty="0" smtClean="0"/>
              <a:t>Visit the TWIC </a:t>
            </a:r>
            <a:r>
              <a:rPr lang="en-US" sz="2400" b="1" dirty="0"/>
              <a:t>Enrollment Center with identification </a:t>
            </a:r>
            <a:r>
              <a:rPr lang="en-US" sz="2400" b="1" dirty="0" smtClean="0"/>
              <a:t>document, then complete the paperwork, have digital phone taken and </a:t>
            </a:r>
            <a:r>
              <a:rPr lang="en-US" sz="2400" b="1" dirty="0"/>
              <a:t>undergo fingerprint </a:t>
            </a:r>
            <a:r>
              <a:rPr lang="en-US" sz="2400" b="1" dirty="0" smtClean="0"/>
              <a:t>collection.</a:t>
            </a:r>
            <a:endParaRPr lang="en-US" sz="2400" b="1" dirty="0"/>
          </a:p>
          <a:p>
            <a:pPr>
              <a:buFont typeface="Arial" charset="0"/>
              <a:buChar char="•"/>
            </a:pPr>
            <a:r>
              <a:rPr lang="en-US" sz="2400" b="1" dirty="0" smtClean="0"/>
              <a:t>TSA completes a background check and produced the TWIC.  Once ready, the applicant picks up the TWIC at the Enrollment Center.</a:t>
            </a:r>
          </a:p>
          <a:p>
            <a:pPr>
              <a:buFont typeface="Arial" charset="0"/>
              <a:buChar char="•"/>
            </a:pPr>
            <a:r>
              <a:rPr lang="en-US" sz="2400" b="1" dirty="0" smtClean="0"/>
              <a:t>For more information: </a:t>
            </a:r>
            <a:br>
              <a:rPr lang="en-US" sz="2400" b="1" dirty="0" smtClean="0"/>
            </a:br>
            <a:r>
              <a:rPr lang="en-US" sz="2400" b="1" dirty="0" smtClean="0"/>
              <a:t>https://twicprogram.tsa.dhs.gov/TWICWebApp/</a:t>
            </a:r>
            <a:endParaRPr lang="en-US" sz="2400" b="1" dirty="0" smtClean="0">
              <a:solidFill>
                <a:srgbClr val="C00000"/>
              </a:solidFill>
            </a:endParaRPr>
          </a:p>
          <a:p>
            <a:pPr>
              <a:buFont typeface="Arial" charset="0"/>
              <a:buChar char="•"/>
            </a:pPr>
            <a:endParaRPr lang="en-US" sz="2400" dirty="0" smtClean="0">
              <a:solidFill>
                <a:srgbClr val="C00000"/>
              </a:solidFill>
            </a:endParaRPr>
          </a:p>
          <a:p>
            <a:pPr>
              <a:buNone/>
            </a:pPr>
            <a:endParaRPr lang="en-US" sz="2400" dirty="0" smtClean="0">
              <a:solidFill>
                <a:srgbClr val="C00000"/>
              </a:solidFill>
            </a:endParaRPr>
          </a:p>
          <a:p>
            <a:pPr>
              <a:buNone/>
            </a:pPr>
            <a:endParaRPr lang="en-US" sz="2400" b="1" dirty="0" smtClean="0">
              <a:solidFill>
                <a:srgbClr val="000099"/>
              </a:solidFill>
            </a:endParaRPr>
          </a:p>
          <a:p>
            <a:pPr>
              <a:buFont typeface="Arial" charset="0"/>
              <a:buChar char="•"/>
            </a:pPr>
            <a:endParaRPr lang="en-US" sz="2400" b="1" dirty="0" smtClean="0"/>
          </a:p>
          <a:p>
            <a:pPr>
              <a:buNone/>
            </a:pPr>
            <a:endParaRPr lang="en-US" sz="1700" dirty="0"/>
          </a:p>
          <a:p>
            <a:pPr>
              <a:buNone/>
            </a:pPr>
            <a:r>
              <a:rPr lang="en-US" sz="1700" dirty="0" smtClean="0"/>
              <a:t>			</a:t>
            </a:r>
            <a:endParaRPr lang="en-US" sz="1700" dirty="0"/>
          </a:p>
        </p:txBody>
      </p:sp>
      <p:sp>
        <p:nvSpPr>
          <p:cNvPr id="6" name="TextBox 5"/>
          <p:cNvSpPr txBox="1"/>
          <p:nvPr/>
        </p:nvSpPr>
        <p:spPr>
          <a:xfrm>
            <a:off x="2191658" y="5936343"/>
            <a:ext cx="5486399" cy="353943"/>
          </a:xfrm>
          <a:prstGeom prst="rect">
            <a:avLst/>
          </a:prstGeom>
          <a:noFill/>
        </p:spPr>
        <p:txBody>
          <a:bodyPr wrap="square" rtlCol="0">
            <a:spAutoFit/>
          </a:bodyPr>
          <a:lstStyle/>
          <a:p>
            <a:r>
              <a:rPr lang="en-US" sz="1700" b="0" dirty="0" smtClean="0"/>
              <a:t>  </a:t>
            </a:r>
            <a:endParaRPr lang="en-US" sz="1700" b="0" dirty="0">
              <a:latin typeface="+mn-l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4" y="228600"/>
            <a:ext cx="7580745" cy="730250"/>
          </a:xfrm>
        </p:spPr>
        <p:txBody>
          <a:bodyPr/>
          <a:lstStyle/>
          <a:p>
            <a:r>
              <a:rPr lang="en-US" sz="2800" dirty="0" smtClean="0">
                <a:latin typeface="+mn-lt"/>
              </a:rPr>
              <a:t>Responsibilities</a:t>
            </a:r>
            <a:endParaRPr lang="en-US" sz="2800" dirty="0">
              <a:latin typeface="+mn-lt"/>
            </a:endParaRPr>
          </a:p>
        </p:txBody>
      </p:sp>
      <p:sp>
        <p:nvSpPr>
          <p:cNvPr id="3" name="Content Placeholder 2"/>
          <p:cNvSpPr>
            <a:spLocks noGrp="1"/>
          </p:cNvSpPr>
          <p:nvPr>
            <p:ph idx="1"/>
          </p:nvPr>
        </p:nvSpPr>
        <p:spPr>
          <a:xfrm>
            <a:off x="342900" y="1289957"/>
            <a:ext cx="7848600" cy="4114800"/>
          </a:xfrm>
        </p:spPr>
        <p:txBody>
          <a:bodyPr/>
          <a:lstStyle/>
          <a:p>
            <a:r>
              <a:rPr lang="en-US" sz="2800" b="1" dirty="0" smtClean="0"/>
              <a:t>To promote security for </a:t>
            </a:r>
            <a:r>
              <a:rPr lang="en-US" sz="2800" b="1" i="1" dirty="0" smtClean="0"/>
              <a:t>everyone</a:t>
            </a:r>
            <a:r>
              <a:rPr lang="en-US" sz="2800" b="1" dirty="0" smtClean="0"/>
              <a:t>, the Coast Guard expects that anyone working on or visiting a MTSA regulated facility cooperate with the Facility Security Officer and established security procedures.  </a:t>
            </a:r>
          </a:p>
          <a:p>
            <a:r>
              <a:rPr lang="en-US" sz="2800" b="1" dirty="0" smtClean="0"/>
              <a:t>This includes:</a:t>
            </a:r>
          </a:p>
          <a:p>
            <a:pPr lvl="1"/>
            <a:r>
              <a:rPr lang="en-US" sz="2400" b="1" dirty="0" smtClean="0"/>
              <a:t>Reporting suspicious behavior</a:t>
            </a:r>
          </a:p>
          <a:p>
            <a:pPr lvl="1"/>
            <a:r>
              <a:rPr lang="en-US" sz="2400" b="1" dirty="0" smtClean="0"/>
              <a:t>Reporting safety and security hazards, such as damaged security equipment</a:t>
            </a:r>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26</a:t>
            </a:fld>
            <a:endParaRPr lang="en-US" altLang="en-US" sz="6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Responsibilities (continued)</a:t>
            </a:r>
            <a:endParaRPr lang="en-US" sz="2800" dirty="0">
              <a:latin typeface="+mn-lt"/>
            </a:endParaRPr>
          </a:p>
        </p:txBody>
      </p:sp>
      <p:sp>
        <p:nvSpPr>
          <p:cNvPr id="3" name="Content Placeholder 2"/>
          <p:cNvSpPr>
            <a:spLocks noGrp="1"/>
          </p:cNvSpPr>
          <p:nvPr>
            <p:ph idx="1"/>
          </p:nvPr>
        </p:nvSpPr>
        <p:spPr/>
        <p:txBody>
          <a:bodyPr/>
          <a:lstStyle/>
          <a:p>
            <a:pPr lvl="1"/>
            <a:r>
              <a:rPr lang="en-US" sz="2400" b="1" dirty="0" smtClean="0"/>
              <a:t>Recognition of dangerous substances and devices</a:t>
            </a:r>
          </a:p>
          <a:p>
            <a:pPr lvl="1"/>
            <a:r>
              <a:rPr lang="en-US" sz="2400" b="1" dirty="0" smtClean="0"/>
              <a:t>Compliance with TWIC procedures</a:t>
            </a:r>
          </a:p>
          <a:p>
            <a:pPr lvl="1"/>
            <a:r>
              <a:rPr lang="en-US" sz="2400" b="1" dirty="0" smtClean="0"/>
              <a:t>Understanding that additional security measures may be necessary at times of increased MARSEC</a:t>
            </a:r>
          </a:p>
          <a:p>
            <a:pPr lvl="1"/>
            <a:r>
              <a:rPr lang="en-US" sz="2400" b="1" dirty="0" smtClean="0"/>
              <a:t>Familiarity with the portions of the Facility or Vessel Security Plan applicable to the individual’s normal job requirements</a:t>
            </a:r>
          </a:p>
          <a:p>
            <a:endParaRPr lang="en-US" dirty="0"/>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27</a:t>
            </a:fld>
            <a:endParaRPr lang="en-US" altLang="en-US" sz="6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91885"/>
            <a:ext cx="6812643" cy="5544457"/>
          </a:xfrm>
        </p:spPr>
        <p:txBody>
          <a:bodyPr/>
          <a:lstStyle/>
          <a:p>
            <a:pPr>
              <a:buNone/>
            </a:pPr>
            <a:r>
              <a:rPr lang="en-US" sz="2800" b="1" dirty="0" smtClean="0">
                <a:solidFill>
                  <a:srgbClr val="000099"/>
                </a:solidFill>
                <a:latin typeface="Tahoma" pitchFamily="34" charset="0"/>
                <a:ea typeface="Tahoma" pitchFamily="34" charset="0"/>
                <a:cs typeface="Tahoma" pitchFamily="34" charset="0"/>
              </a:rPr>
              <a:t>America’s Waterway Watch</a:t>
            </a:r>
          </a:p>
          <a:p>
            <a:pPr>
              <a:buNone/>
            </a:pPr>
            <a:endParaRPr lang="en-US" dirty="0" smtClean="0"/>
          </a:p>
          <a:p>
            <a:pPr>
              <a:buNone/>
            </a:pPr>
            <a:r>
              <a:rPr lang="en-US" sz="2400" b="1" dirty="0" smtClean="0"/>
              <a:t>With more than –</a:t>
            </a:r>
          </a:p>
          <a:p>
            <a:r>
              <a:rPr lang="en-US" sz="2400" b="1" dirty="0" smtClean="0"/>
              <a:t>95,000 miles of shoreline</a:t>
            </a:r>
          </a:p>
          <a:p>
            <a:r>
              <a:rPr lang="en-US" sz="2400" b="1" dirty="0" smtClean="0"/>
              <a:t>300,000 square miles of water*</a:t>
            </a:r>
          </a:p>
          <a:p>
            <a:r>
              <a:rPr lang="en-US" sz="2400" b="1" dirty="0" smtClean="0"/>
              <a:t>Countless homes, businesses, bridges, terminals, and other critical infrastructure located near the water</a:t>
            </a:r>
          </a:p>
          <a:p>
            <a:r>
              <a:rPr lang="en-US" sz="2400" b="1" dirty="0" smtClean="0"/>
              <a:t>Security is a job the U.S. Coast Guard</a:t>
            </a:r>
            <a:br>
              <a:rPr lang="en-US" sz="2400" b="1" dirty="0" smtClean="0"/>
            </a:br>
            <a:r>
              <a:rPr lang="en-US" sz="2400" b="1" dirty="0" smtClean="0"/>
              <a:t>and local first responders </a:t>
            </a:r>
            <a:r>
              <a:rPr lang="en-US" sz="2400" b="1" u="sng" dirty="0" smtClean="0"/>
              <a:t>can’t do alone.</a:t>
            </a:r>
          </a:p>
          <a:p>
            <a:endParaRPr lang="en-US" sz="1200" b="1" dirty="0" smtClean="0">
              <a:latin typeface="Constantia" pitchFamily="18" charset="0"/>
            </a:endParaRPr>
          </a:p>
          <a:p>
            <a:endParaRPr lang="en-US" sz="1200" b="1" dirty="0" smtClean="0">
              <a:latin typeface="Constantia" pitchFamily="18" charset="0"/>
            </a:endParaRPr>
          </a:p>
          <a:p>
            <a:pPr>
              <a:buNone/>
            </a:pPr>
            <a:r>
              <a:rPr lang="en-US" sz="1000" b="1" dirty="0" smtClean="0">
                <a:latin typeface="Constantia" pitchFamily="18" charset="0"/>
              </a:rPr>
              <a:t>*Source: National Oceanic and Atmospheric Administration, </a:t>
            </a:r>
          </a:p>
          <a:p>
            <a:pPr>
              <a:buNone/>
            </a:pPr>
            <a:r>
              <a:rPr lang="en-US" sz="1000" b="1" dirty="0" smtClean="0">
                <a:latin typeface="Constantia" pitchFamily="18" charset="0"/>
              </a:rPr>
              <a:t>  National Ocean Service and CIA World Factbook</a:t>
            </a:r>
          </a:p>
          <a:p>
            <a:pPr>
              <a:buNone/>
            </a:pPr>
            <a:endParaRPr lang="en-US" dirty="0" smtClean="0"/>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28</a:t>
            </a:fld>
            <a:endParaRPr lang="en-US" altLang="en-US" sz="600" dirty="0"/>
          </a:p>
        </p:txBody>
      </p:sp>
      <p:pic>
        <p:nvPicPr>
          <p:cNvPr id="5" name="Picture 3"/>
          <p:cNvPicPr>
            <a:picLocks noChangeAspect="1" noChangeArrowheads="1"/>
          </p:cNvPicPr>
          <p:nvPr/>
        </p:nvPicPr>
        <p:blipFill>
          <a:blip r:embed="rId3" cstate="print"/>
          <a:srcRect l="8592" t="27293" r="71576" b="57489"/>
          <a:stretch>
            <a:fillRect/>
          </a:stretch>
        </p:blipFill>
        <p:spPr bwMode="auto">
          <a:xfrm>
            <a:off x="7293429" y="660400"/>
            <a:ext cx="1524000" cy="1295400"/>
          </a:xfrm>
          <a:prstGeom prst="rect">
            <a:avLst/>
          </a:prstGeom>
          <a:noFill/>
          <a:ln w="25400">
            <a:solidFill>
              <a:srgbClr val="FFCC18"/>
            </a:solidFill>
            <a:miter lim="800000"/>
            <a:headEnd/>
            <a:tailEnd/>
          </a:ln>
        </p:spPr>
      </p:pic>
      <p:pic>
        <p:nvPicPr>
          <p:cNvPr id="6" name="Picture 4"/>
          <p:cNvPicPr>
            <a:picLocks noChangeAspect="1" noChangeArrowheads="1"/>
          </p:cNvPicPr>
          <p:nvPr/>
        </p:nvPicPr>
        <p:blipFill>
          <a:blip r:embed="rId3" cstate="print"/>
          <a:srcRect l="8592" t="43407" r="71576" b="42271"/>
          <a:stretch>
            <a:fillRect/>
          </a:stretch>
        </p:blipFill>
        <p:spPr bwMode="auto">
          <a:xfrm>
            <a:off x="7369629" y="2108200"/>
            <a:ext cx="1524000" cy="1219200"/>
          </a:xfrm>
          <a:prstGeom prst="rect">
            <a:avLst/>
          </a:prstGeom>
          <a:noFill/>
          <a:ln w="25400">
            <a:solidFill>
              <a:srgbClr val="FFCC18"/>
            </a:solidFill>
            <a:miter lim="800000"/>
            <a:headEnd/>
            <a:tailEnd/>
          </a:ln>
        </p:spPr>
      </p:pic>
      <p:pic>
        <p:nvPicPr>
          <p:cNvPr id="7" name="Picture 5"/>
          <p:cNvPicPr>
            <a:picLocks noChangeAspect="1" noChangeArrowheads="1"/>
          </p:cNvPicPr>
          <p:nvPr/>
        </p:nvPicPr>
        <p:blipFill>
          <a:blip r:embed="rId3" cstate="print"/>
          <a:srcRect l="8592" t="59518" r="71576" b="28845"/>
          <a:stretch>
            <a:fillRect/>
          </a:stretch>
        </p:blipFill>
        <p:spPr bwMode="auto">
          <a:xfrm>
            <a:off x="7293429" y="3479800"/>
            <a:ext cx="1524000" cy="990600"/>
          </a:xfrm>
          <a:prstGeom prst="rect">
            <a:avLst/>
          </a:prstGeom>
          <a:noFill/>
          <a:ln w="25400">
            <a:solidFill>
              <a:srgbClr val="FFCC18"/>
            </a:solidFill>
            <a:miter lim="800000"/>
            <a:headEnd/>
            <a:tailEnd/>
          </a:ln>
        </p:spPr>
      </p:pic>
      <p:pic>
        <p:nvPicPr>
          <p:cNvPr id="8" name="Picture 6"/>
          <p:cNvPicPr>
            <a:picLocks noChangeAspect="1" noChangeArrowheads="1"/>
          </p:cNvPicPr>
          <p:nvPr/>
        </p:nvPicPr>
        <p:blipFill>
          <a:blip r:embed="rId3" cstate="print"/>
          <a:srcRect l="8592" t="72049" r="55434" b="15419"/>
          <a:stretch>
            <a:fillRect/>
          </a:stretch>
        </p:blipFill>
        <p:spPr bwMode="auto">
          <a:xfrm>
            <a:off x="6988629" y="4622800"/>
            <a:ext cx="1905000" cy="1295400"/>
          </a:xfrm>
          <a:prstGeom prst="rect">
            <a:avLst/>
          </a:prstGeom>
          <a:noFill/>
          <a:ln w="25400">
            <a:solidFill>
              <a:srgbClr val="FFCC18"/>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653143"/>
            <a:ext cx="7848600" cy="5283199"/>
          </a:xfrm>
        </p:spPr>
        <p:txBody>
          <a:bodyPr/>
          <a:lstStyle/>
          <a:p>
            <a:pPr>
              <a:buNone/>
            </a:pPr>
            <a:r>
              <a:rPr lang="en-US" sz="2800" b="1" dirty="0" smtClean="0">
                <a:solidFill>
                  <a:srgbClr val="000099"/>
                </a:solidFill>
                <a:latin typeface="Tahoma" pitchFamily="34" charset="0"/>
                <a:ea typeface="Tahoma" pitchFamily="34" charset="0"/>
                <a:cs typeface="Tahoma" pitchFamily="34" charset="0"/>
              </a:rPr>
              <a:t>What is America’s Waterway Watch?</a:t>
            </a:r>
          </a:p>
          <a:p>
            <a:endParaRPr lang="en-US" dirty="0" smtClean="0"/>
          </a:p>
          <a:p>
            <a:endParaRPr lang="en-US" dirty="0" smtClean="0">
              <a:latin typeface="Constantia" pitchFamily="18" charset="0"/>
            </a:endParaRPr>
          </a:p>
          <a:p>
            <a:r>
              <a:rPr lang="en-US" sz="2400" b="1" dirty="0" smtClean="0"/>
              <a:t>A "force multiplier" for the Coast Guard and local law enforcement.</a:t>
            </a:r>
          </a:p>
          <a:p>
            <a:r>
              <a:rPr lang="en-US" sz="2400" b="1" dirty="0" smtClean="0"/>
              <a:t>A national program that builds on many local and regional programs.</a:t>
            </a:r>
          </a:p>
          <a:p>
            <a:r>
              <a:rPr lang="en-US" sz="2400" b="1" dirty="0" smtClean="0"/>
              <a:t>Targeted at people who live, work, or recreate on or near the water.</a:t>
            </a:r>
          </a:p>
          <a:p>
            <a:pPr>
              <a:buNone/>
            </a:pPr>
            <a:endParaRPr lang="en-US" dirty="0" smtClean="0"/>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29</a:t>
            </a:fld>
            <a:endParaRPr lang="en-US" altLang="en-US" sz="600" dirty="0"/>
          </a:p>
        </p:txBody>
      </p:sp>
      <p:pic>
        <p:nvPicPr>
          <p:cNvPr id="5" name="Picture 4" descr="Port 1.tif"/>
          <p:cNvPicPr>
            <a:picLocks noChangeAspect="1"/>
          </p:cNvPicPr>
          <p:nvPr/>
        </p:nvPicPr>
        <p:blipFill>
          <a:blip r:embed="rId3" cstate="print"/>
          <a:stretch>
            <a:fillRect/>
          </a:stretch>
        </p:blipFill>
        <p:spPr>
          <a:xfrm>
            <a:off x="4386943" y="4067628"/>
            <a:ext cx="3784600" cy="2128838"/>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9400" y="271463"/>
            <a:ext cx="7924800" cy="730250"/>
          </a:xfrm>
        </p:spPr>
        <p:txBody>
          <a:bodyPr/>
          <a:lstStyle/>
          <a:p>
            <a:r>
              <a:rPr lang="en-US" sz="2800" dirty="0" smtClean="0">
                <a:solidFill>
                  <a:srgbClr val="333399"/>
                </a:solidFill>
                <a:latin typeface="Tahoma" pitchFamily="34" charset="0"/>
                <a:ea typeface="Tahoma" pitchFamily="34" charset="0"/>
                <a:cs typeface="Tahoma" pitchFamily="34" charset="0"/>
              </a:rPr>
              <a:t>MTSA’s Goal</a:t>
            </a:r>
          </a:p>
        </p:txBody>
      </p:sp>
      <p:sp>
        <p:nvSpPr>
          <p:cNvPr id="6147" name="Rectangle 3"/>
          <p:cNvSpPr>
            <a:spLocks noGrp="1" noChangeArrowheads="1"/>
          </p:cNvSpPr>
          <p:nvPr>
            <p:ph type="body" idx="1"/>
          </p:nvPr>
        </p:nvSpPr>
        <p:spPr>
          <a:xfrm>
            <a:off x="342900" y="914400"/>
            <a:ext cx="8597900" cy="4432300"/>
          </a:xfrm>
        </p:spPr>
        <p:txBody>
          <a:bodyPr/>
          <a:lstStyle/>
          <a:p>
            <a:endParaRPr lang="en-US" b="1" dirty="0" smtClean="0"/>
          </a:p>
          <a:p>
            <a:endParaRPr lang="en-US" b="1" dirty="0" smtClean="0"/>
          </a:p>
          <a:p>
            <a:pPr>
              <a:spcAft>
                <a:spcPts val="1800"/>
              </a:spcAft>
              <a:buNone/>
            </a:pPr>
            <a:r>
              <a:rPr lang="en-US" sz="2400" b="1" dirty="0" smtClean="0"/>
              <a:t>Preventing Transportation Security Incidents (TSI)</a:t>
            </a:r>
            <a:endParaRPr lang="en-US" sz="900" b="1" dirty="0" smtClean="0"/>
          </a:p>
          <a:p>
            <a:pPr>
              <a:spcAft>
                <a:spcPts val="1800"/>
              </a:spcAft>
              <a:buNone/>
            </a:pPr>
            <a:endParaRPr lang="en-US" sz="900" b="1" dirty="0" smtClean="0"/>
          </a:p>
          <a:p>
            <a:pPr lvl="1">
              <a:spcAft>
                <a:spcPts val="2400"/>
              </a:spcAft>
              <a:buFont typeface="Arial" pitchFamily="34" charset="0"/>
              <a:buChar char="•"/>
            </a:pPr>
            <a:r>
              <a:rPr lang="en-US" sz="2400" b="1" dirty="0" smtClean="0"/>
              <a:t>Loss of Life</a:t>
            </a:r>
          </a:p>
          <a:p>
            <a:pPr lvl="1">
              <a:spcAft>
                <a:spcPts val="2400"/>
              </a:spcAft>
              <a:buFont typeface="Arial" pitchFamily="34" charset="0"/>
              <a:buChar char="•"/>
            </a:pPr>
            <a:r>
              <a:rPr lang="en-US" sz="2400" b="1" dirty="0" smtClean="0"/>
              <a:t>Environmental Damage</a:t>
            </a:r>
          </a:p>
          <a:p>
            <a:pPr lvl="1">
              <a:spcAft>
                <a:spcPts val="2400"/>
              </a:spcAft>
              <a:buFont typeface="Arial" pitchFamily="34" charset="0"/>
              <a:buChar char="•"/>
            </a:pPr>
            <a:r>
              <a:rPr lang="en-US" sz="2400" b="1" dirty="0" smtClean="0"/>
              <a:t>Transportation System Disruption</a:t>
            </a:r>
          </a:p>
          <a:p>
            <a:pPr lvl="1">
              <a:spcAft>
                <a:spcPts val="2400"/>
              </a:spcAft>
              <a:buFont typeface="Arial" pitchFamily="34" charset="0"/>
              <a:buChar char="•"/>
            </a:pPr>
            <a:r>
              <a:rPr lang="en-US" sz="2400" b="1" dirty="0" smtClean="0"/>
              <a:t>Economic Disruption to a Particular Area</a:t>
            </a:r>
          </a:p>
        </p:txBody>
      </p:sp>
      <p:sp>
        <p:nvSpPr>
          <p:cNvPr id="6148" name="Slide Number Placeholder 3"/>
          <p:cNvSpPr>
            <a:spLocks noGrp="1"/>
          </p:cNvSpPr>
          <p:nvPr>
            <p:ph type="sldNum" sz="quarter" idx="10"/>
          </p:nvPr>
        </p:nvSpPr>
        <p:spPr/>
        <p:txBody>
          <a:bodyPr/>
          <a:lstStyle/>
          <a:p>
            <a:pPr>
              <a:defRPr/>
            </a:pPr>
            <a:fld id="{000FD561-62D3-4641-8BB0-95077CEED51F}" type="slidenum">
              <a:rPr lang="en-US" altLang="en-US" smtClean="0"/>
              <a:pPr>
                <a:defRPr/>
              </a:pPr>
              <a:t>3</a:t>
            </a:fld>
            <a:endParaRPr lang="en-US" altLang="en-US" sz="600" dirty="0" smtClean="0"/>
          </a:p>
        </p:txBody>
      </p:sp>
      <p:pic>
        <p:nvPicPr>
          <p:cNvPr id="5" name="Picture 2" descr="http://www.piersystem.com/clients/crisis_586/65938.jpg?0.870935590164"/>
          <p:cNvPicPr>
            <a:picLocks noChangeAspect="1" noChangeArrowheads="1"/>
          </p:cNvPicPr>
          <p:nvPr/>
        </p:nvPicPr>
        <p:blipFill>
          <a:blip r:embed="rId3" cstate="print"/>
          <a:srcRect/>
          <a:stretch>
            <a:fillRect/>
          </a:stretch>
        </p:blipFill>
        <p:spPr bwMode="auto">
          <a:xfrm>
            <a:off x="5869214" y="2301875"/>
            <a:ext cx="2561545" cy="1762125"/>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91885"/>
            <a:ext cx="7848600" cy="5544457"/>
          </a:xfrm>
        </p:spPr>
        <p:txBody>
          <a:bodyPr/>
          <a:lstStyle/>
          <a:p>
            <a:pPr eaLnBrk="1" hangingPunct="1">
              <a:buNone/>
            </a:pPr>
            <a:r>
              <a:rPr lang="en-US" sz="2800" b="1" dirty="0" smtClean="0">
                <a:solidFill>
                  <a:srgbClr val="000099"/>
                </a:solidFill>
                <a:latin typeface="Tahoma" pitchFamily="34" charset="0"/>
                <a:ea typeface="Tahoma" pitchFamily="34" charset="0"/>
                <a:cs typeface="Tahoma" pitchFamily="34" charset="0"/>
              </a:rPr>
              <a:t>How is a Report Made?</a:t>
            </a:r>
          </a:p>
          <a:p>
            <a:pPr eaLnBrk="1" hangingPunct="1">
              <a:buFontTx/>
              <a:buNone/>
            </a:pPr>
            <a:endParaRPr lang="en-US" sz="2400" b="1" dirty="0" smtClean="0"/>
          </a:p>
          <a:p>
            <a:pPr algn="ctr" eaLnBrk="1" hangingPunct="1">
              <a:buFontTx/>
              <a:buNone/>
            </a:pPr>
            <a:r>
              <a:rPr lang="en-US" sz="2800" b="1" dirty="0" smtClean="0"/>
              <a:t>America’s Waterway Watch Hotline:</a:t>
            </a:r>
          </a:p>
          <a:p>
            <a:pPr algn="ctr" eaLnBrk="1" hangingPunct="1">
              <a:buFontTx/>
              <a:buNone/>
            </a:pPr>
            <a:r>
              <a:rPr lang="en-US" sz="2800" b="1" dirty="0" smtClean="0"/>
              <a:t>(877) 24-WATCH</a:t>
            </a:r>
          </a:p>
          <a:p>
            <a:pPr algn="ctr" eaLnBrk="1" hangingPunct="1">
              <a:buFontTx/>
              <a:buNone/>
            </a:pPr>
            <a:endParaRPr lang="en-US" sz="2400" b="1" dirty="0" smtClean="0"/>
          </a:p>
          <a:p>
            <a:r>
              <a:rPr lang="en-US" sz="2400" b="1" dirty="0" smtClean="0"/>
              <a:t>Report suspicious activity to local law enforcement.</a:t>
            </a:r>
          </a:p>
          <a:p>
            <a:pPr eaLnBrk="1" hangingPunct="1"/>
            <a:r>
              <a:rPr lang="en-US" sz="2400" b="1" dirty="0" smtClean="0"/>
              <a:t>Calls are received by the National Response Center (NRC), tasked with taking suspicious activity reports via phone, manned 24/7.  </a:t>
            </a:r>
          </a:p>
          <a:p>
            <a:pPr eaLnBrk="1" hangingPunct="1"/>
            <a:r>
              <a:rPr lang="en-US" sz="2400" b="1" dirty="0" smtClean="0"/>
              <a:t>For more information visit http://aww.uscg.mil</a:t>
            </a:r>
          </a:p>
          <a:p>
            <a:pPr eaLnBrk="1" hangingPunct="1"/>
            <a:endParaRPr lang="en-US" sz="2400" b="1" dirty="0" smtClean="0"/>
          </a:p>
          <a:p>
            <a:pPr>
              <a:buNone/>
            </a:pPr>
            <a:endParaRPr lang="en-US" dirty="0" smtClean="0"/>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30</a:t>
            </a:fld>
            <a:endParaRPr lang="en-US" altLang="en-US" sz="6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91885"/>
            <a:ext cx="7848600" cy="5544457"/>
          </a:xfrm>
        </p:spPr>
        <p:txBody>
          <a:bodyPr/>
          <a:lstStyle/>
          <a:p>
            <a:pPr>
              <a:buNone/>
            </a:pPr>
            <a:endParaRPr lang="en-US" dirty="0" smtClean="0"/>
          </a:p>
          <a:p>
            <a:pPr algn="ctr">
              <a:buNone/>
            </a:pPr>
            <a:r>
              <a:rPr lang="en-US" sz="4000" b="1" dirty="0" smtClean="0">
                <a:solidFill>
                  <a:srgbClr val="000099"/>
                </a:solidFill>
              </a:rPr>
              <a:t>Security is no accident, </a:t>
            </a:r>
          </a:p>
          <a:p>
            <a:pPr algn="ctr">
              <a:buNone/>
            </a:pPr>
            <a:r>
              <a:rPr lang="en-US" sz="4000" b="1" dirty="0" smtClean="0">
                <a:solidFill>
                  <a:srgbClr val="000099"/>
                </a:solidFill>
              </a:rPr>
              <a:t>it’s everyone’s job.</a:t>
            </a:r>
          </a:p>
          <a:p>
            <a:pPr algn="ctr">
              <a:buNone/>
            </a:pPr>
            <a:r>
              <a:rPr lang="en-US" sz="4000" b="1" dirty="0" smtClean="0">
                <a:solidFill>
                  <a:srgbClr val="000099"/>
                </a:solidFill>
              </a:rPr>
              <a:t>If you SEE something,</a:t>
            </a:r>
          </a:p>
          <a:p>
            <a:pPr algn="ctr">
              <a:buNone/>
            </a:pPr>
            <a:r>
              <a:rPr lang="en-US" sz="4000" b="1" dirty="0" smtClean="0">
                <a:solidFill>
                  <a:srgbClr val="000099"/>
                </a:solidFill>
              </a:rPr>
              <a:t>SAY something!</a:t>
            </a:r>
          </a:p>
          <a:p>
            <a:pPr algn="ctr">
              <a:buNone/>
            </a:pPr>
            <a:endParaRPr lang="en-US" sz="2000" b="1" dirty="0" smtClean="0">
              <a:solidFill>
                <a:srgbClr val="0066CC"/>
              </a:solidFill>
            </a:endParaRPr>
          </a:p>
          <a:p>
            <a:pPr algn="ctr">
              <a:buNone/>
            </a:pPr>
            <a:endParaRPr lang="en-US" sz="2000" b="1" dirty="0" smtClean="0">
              <a:solidFill>
                <a:srgbClr val="0066CC"/>
              </a:solidFill>
            </a:endParaRPr>
          </a:p>
          <a:p>
            <a:pPr algn="ctr">
              <a:buNone/>
            </a:pPr>
            <a:r>
              <a:rPr lang="en-US" sz="2400" b="1" dirty="0" smtClean="0"/>
              <a:t>In Case of an Emergency </a:t>
            </a:r>
          </a:p>
          <a:p>
            <a:pPr algn="ctr">
              <a:buNone/>
            </a:pPr>
            <a:r>
              <a:rPr lang="en-US" sz="2400" b="1" dirty="0" smtClean="0"/>
              <a:t>call 9-1-1</a:t>
            </a:r>
            <a:endParaRPr lang="en-US" sz="2400" b="1" dirty="0"/>
          </a:p>
        </p:txBody>
      </p:sp>
      <p:sp>
        <p:nvSpPr>
          <p:cNvPr id="4" name="Slide Number Placeholder 3"/>
          <p:cNvSpPr>
            <a:spLocks noGrp="1"/>
          </p:cNvSpPr>
          <p:nvPr>
            <p:ph type="sldNum" sz="quarter" idx="10"/>
          </p:nvPr>
        </p:nvSpPr>
        <p:spPr/>
        <p:txBody>
          <a:bodyPr/>
          <a:lstStyle/>
          <a:p>
            <a:pPr>
              <a:defRPr/>
            </a:pPr>
            <a:fld id="{01844F28-DEE2-42C4-A849-C8777F68CD93}" type="slidenum">
              <a:rPr lang="en-US" altLang="en-US" smtClean="0"/>
              <a:pPr>
                <a:defRPr/>
              </a:pPr>
              <a:t>31</a:t>
            </a:fld>
            <a:endParaRPr lang="en-US" altLang="en-US" sz="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2800" dirty="0" smtClean="0">
                <a:latin typeface="Tahoma" pitchFamily="34" charset="0"/>
                <a:ea typeface="Tahoma" pitchFamily="34" charset="0"/>
                <a:cs typeface="Tahoma" pitchFamily="34" charset="0"/>
              </a:rPr>
              <a:t>Security and the Free Flow of Commerce</a:t>
            </a:r>
          </a:p>
        </p:txBody>
      </p:sp>
      <p:sp>
        <p:nvSpPr>
          <p:cNvPr id="7171" name="Rectangle 3"/>
          <p:cNvSpPr>
            <a:spLocks noGrp="1" noChangeArrowheads="1"/>
          </p:cNvSpPr>
          <p:nvPr>
            <p:ph type="body" idx="1"/>
          </p:nvPr>
        </p:nvSpPr>
        <p:spPr/>
        <p:txBody>
          <a:bodyPr/>
          <a:lstStyle/>
          <a:p>
            <a:endParaRPr lang="en-US" b="1" dirty="0" smtClean="0"/>
          </a:p>
          <a:p>
            <a:endParaRPr lang="en-US" b="1" dirty="0" smtClean="0"/>
          </a:p>
          <a:p>
            <a:r>
              <a:rPr lang="en-US" sz="2600" b="1" dirty="0" smtClean="0">
                <a:latin typeface="Calibri" pitchFamily="34" charset="0"/>
              </a:rPr>
              <a:t>Preventing Transportation Security Incidents (TSI)</a:t>
            </a:r>
          </a:p>
          <a:p>
            <a:pPr lvl="1"/>
            <a:r>
              <a:rPr lang="en-US" sz="2600" b="1" dirty="0" smtClean="0">
                <a:latin typeface="Calibri" pitchFamily="34" charset="0"/>
              </a:rPr>
              <a:t>Loss of life</a:t>
            </a:r>
          </a:p>
          <a:p>
            <a:pPr lvl="1"/>
            <a:r>
              <a:rPr lang="en-US" sz="2600" b="1" dirty="0" smtClean="0">
                <a:latin typeface="Calibri" pitchFamily="34" charset="0"/>
              </a:rPr>
              <a:t>Environmental Damage</a:t>
            </a:r>
          </a:p>
          <a:p>
            <a:pPr lvl="1"/>
            <a:r>
              <a:rPr lang="en-US" sz="2600" b="1" dirty="0" smtClean="0">
                <a:latin typeface="Calibri" pitchFamily="34" charset="0"/>
              </a:rPr>
              <a:t>Transportation System Disruption</a:t>
            </a:r>
          </a:p>
          <a:p>
            <a:pPr lvl="1"/>
            <a:r>
              <a:rPr lang="en-US" sz="2600" b="1" dirty="0" smtClean="0">
                <a:latin typeface="Calibri" pitchFamily="34" charset="0"/>
              </a:rPr>
              <a:t>Economic Disruption to a particular area</a:t>
            </a:r>
          </a:p>
        </p:txBody>
      </p:sp>
      <p:pic>
        <p:nvPicPr>
          <p:cNvPr id="7172" name="Picture 1" descr="About 95 percent of all U.S. trade passes through its nationwide system of ports. Terminal facilities like those visible here in the Port of Seattle handle container cargo moving between water-based and land-based transport systems."/>
          <p:cNvPicPr>
            <a:picLocks noChangeAspect="1" noChangeArrowheads="1"/>
          </p:cNvPicPr>
          <p:nvPr/>
        </p:nvPicPr>
        <p:blipFill>
          <a:blip r:embed="rId3" cstate="print"/>
          <a:srcRect/>
          <a:stretch>
            <a:fillRect/>
          </a:stretch>
        </p:blipFill>
        <p:spPr bwMode="auto">
          <a:xfrm>
            <a:off x="457200" y="1204913"/>
            <a:ext cx="8229600" cy="4572000"/>
          </a:xfrm>
          <a:prstGeom prst="rect">
            <a:avLst/>
          </a:prstGeom>
          <a:noFill/>
          <a:ln w="9525">
            <a:noFill/>
            <a:miter lim="800000"/>
            <a:headEnd/>
            <a:tailEnd/>
          </a:ln>
        </p:spPr>
      </p:pic>
      <p:sp>
        <p:nvSpPr>
          <p:cNvPr id="7173" name="Slide Number Placeholder 4"/>
          <p:cNvSpPr>
            <a:spLocks noGrp="1"/>
          </p:cNvSpPr>
          <p:nvPr>
            <p:ph type="sldNum" sz="quarter" idx="10"/>
          </p:nvPr>
        </p:nvSpPr>
        <p:spPr/>
        <p:txBody>
          <a:bodyPr/>
          <a:lstStyle/>
          <a:p>
            <a:pPr>
              <a:defRPr/>
            </a:pPr>
            <a:fld id="{2B424DC5-36CD-494E-9705-74299D7A313B}" type="slidenum">
              <a:rPr lang="en-US" altLang="en-US" smtClean="0"/>
              <a:pPr>
                <a:defRPr/>
              </a:pPr>
              <a:t>4</a:t>
            </a:fld>
            <a:endParaRPr lang="en-US" altLang="en-US" sz="6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9400" y="377825"/>
            <a:ext cx="7924800" cy="827088"/>
          </a:xfrm>
        </p:spPr>
        <p:txBody>
          <a:bodyPr/>
          <a:lstStyle/>
          <a:p>
            <a:r>
              <a:rPr lang="en-US" sz="2800" dirty="0" smtClean="0">
                <a:latin typeface="Tahoma" pitchFamily="34" charset="0"/>
                <a:ea typeface="Tahoma" pitchFamily="34" charset="0"/>
                <a:cs typeface="Tahoma" pitchFamily="34" charset="0"/>
              </a:rPr>
              <a:t>Major Components of MTSA</a:t>
            </a:r>
          </a:p>
        </p:txBody>
      </p:sp>
      <p:sp>
        <p:nvSpPr>
          <p:cNvPr id="8195" name="Rectangle 3"/>
          <p:cNvSpPr>
            <a:spLocks noGrp="1" noChangeArrowheads="1"/>
          </p:cNvSpPr>
          <p:nvPr>
            <p:ph type="body" idx="1"/>
          </p:nvPr>
        </p:nvSpPr>
        <p:spPr>
          <a:xfrm>
            <a:off x="342900" y="1146175"/>
            <a:ext cx="7848600" cy="4484688"/>
          </a:xfrm>
        </p:spPr>
        <p:txBody>
          <a:bodyPr/>
          <a:lstStyle/>
          <a:p>
            <a:pPr>
              <a:buFontTx/>
              <a:buNone/>
            </a:pPr>
            <a:endParaRPr lang="en-US" b="1" dirty="0" smtClean="0"/>
          </a:p>
          <a:p>
            <a:pPr lvl="1">
              <a:buFont typeface="Arial" charset="0"/>
              <a:buChar char="•"/>
            </a:pPr>
            <a:r>
              <a:rPr lang="en-US" sz="2400" b="1" dirty="0" smtClean="0"/>
              <a:t>Maritime Security General – 33 CFR 101</a:t>
            </a:r>
          </a:p>
          <a:p>
            <a:endParaRPr lang="en-US" sz="2400" b="1" dirty="0" smtClean="0"/>
          </a:p>
          <a:p>
            <a:pPr lvl="1">
              <a:buFont typeface="Arial" charset="0"/>
              <a:buChar char="•"/>
            </a:pPr>
            <a:r>
              <a:rPr lang="en-US" sz="2400" b="1" dirty="0" smtClean="0"/>
              <a:t>Area Maritime Security – 33 CFR 103</a:t>
            </a:r>
          </a:p>
          <a:p>
            <a:endParaRPr lang="en-US" sz="2400" b="1" dirty="0" smtClean="0"/>
          </a:p>
          <a:p>
            <a:pPr lvl="1">
              <a:buFont typeface="Arial" charset="0"/>
              <a:buChar char="•"/>
            </a:pPr>
            <a:r>
              <a:rPr lang="en-US" sz="2400" b="1" dirty="0" smtClean="0"/>
              <a:t>Vessel  Security Plans  (VSP) – 33 CFR 104</a:t>
            </a:r>
          </a:p>
          <a:p>
            <a:endParaRPr lang="en-US" sz="2400" b="1" dirty="0" smtClean="0"/>
          </a:p>
          <a:p>
            <a:pPr lvl="1">
              <a:buFont typeface="Arial" charset="0"/>
              <a:buChar char="•"/>
            </a:pPr>
            <a:r>
              <a:rPr lang="en-US" sz="2400" b="1" dirty="0" smtClean="0"/>
              <a:t>Facility Security Plans (FSP) – 33 CFR 105</a:t>
            </a:r>
          </a:p>
          <a:p>
            <a:endParaRPr lang="en-US" sz="2400" b="1" dirty="0" smtClean="0"/>
          </a:p>
          <a:p>
            <a:pPr lvl="1">
              <a:buFont typeface="Arial" charset="0"/>
              <a:buChar char="•"/>
            </a:pPr>
            <a:r>
              <a:rPr lang="en-US" sz="2400" b="1" dirty="0" smtClean="0"/>
              <a:t>OCS Facility Plans (OCS) – 33 CFR 106</a:t>
            </a:r>
          </a:p>
          <a:p>
            <a:pPr lvl="1">
              <a:buFont typeface="Arial" charset="0"/>
              <a:buChar char="•"/>
            </a:pPr>
            <a:endParaRPr lang="en-US" sz="2100" b="1" dirty="0" smtClean="0"/>
          </a:p>
          <a:p>
            <a:pPr lvl="1">
              <a:buNone/>
            </a:pPr>
            <a:endParaRPr lang="en-US" sz="2100" b="1" dirty="0" smtClean="0"/>
          </a:p>
          <a:p>
            <a:pPr>
              <a:buFontTx/>
              <a:buNone/>
            </a:pPr>
            <a:endParaRPr lang="en-US" b="1" dirty="0" smtClean="0"/>
          </a:p>
        </p:txBody>
      </p:sp>
      <p:sp>
        <p:nvSpPr>
          <p:cNvPr id="8196" name="Slide Number Placeholder 3"/>
          <p:cNvSpPr>
            <a:spLocks noGrp="1"/>
          </p:cNvSpPr>
          <p:nvPr>
            <p:ph type="sldNum" sz="quarter" idx="10"/>
          </p:nvPr>
        </p:nvSpPr>
        <p:spPr/>
        <p:txBody>
          <a:bodyPr/>
          <a:lstStyle/>
          <a:p>
            <a:pPr>
              <a:defRPr/>
            </a:pPr>
            <a:fld id="{17AA9B82-499D-45A7-B9B7-DF706D4BC5FF}" type="slidenum">
              <a:rPr lang="en-US" altLang="en-US" smtClean="0"/>
              <a:pPr>
                <a:defRPr/>
              </a:pPr>
              <a:t>5</a:t>
            </a:fld>
            <a:endParaRPr lang="en-US" altLang="en-US" sz="6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46742" y="377825"/>
            <a:ext cx="8694057" cy="827088"/>
          </a:xfrm>
        </p:spPr>
        <p:txBody>
          <a:bodyPr/>
          <a:lstStyle/>
          <a:p>
            <a:r>
              <a:rPr lang="en-US" sz="2800" dirty="0" smtClean="0">
                <a:latin typeface="Tahoma" pitchFamily="34" charset="0"/>
                <a:ea typeface="Tahoma" pitchFamily="34" charset="0"/>
                <a:cs typeface="Tahoma" pitchFamily="34" charset="0"/>
              </a:rPr>
              <a:t>Security Plans and Risk-Based Decision Making</a:t>
            </a:r>
          </a:p>
        </p:txBody>
      </p:sp>
      <p:sp>
        <p:nvSpPr>
          <p:cNvPr id="8195" name="Rectangle 3"/>
          <p:cNvSpPr>
            <a:spLocks noGrp="1" noChangeArrowheads="1"/>
          </p:cNvSpPr>
          <p:nvPr>
            <p:ph type="body" idx="1"/>
          </p:nvPr>
        </p:nvSpPr>
        <p:spPr>
          <a:xfrm>
            <a:off x="342900" y="1146175"/>
            <a:ext cx="7848600" cy="4484688"/>
          </a:xfrm>
        </p:spPr>
        <p:txBody>
          <a:bodyPr/>
          <a:lstStyle/>
          <a:p>
            <a:pPr>
              <a:buFontTx/>
              <a:buNone/>
            </a:pPr>
            <a:endParaRPr lang="en-US" b="1" dirty="0" smtClean="0"/>
          </a:p>
          <a:p>
            <a:pPr lvl="1">
              <a:buNone/>
            </a:pPr>
            <a:r>
              <a:rPr lang="en-US" sz="2400" b="1" dirty="0" smtClean="0"/>
              <a:t>Security Assessments includes:</a:t>
            </a:r>
          </a:p>
          <a:p>
            <a:endParaRPr lang="en-US" sz="2400" b="1" dirty="0" smtClean="0"/>
          </a:p>
          <a:p>
            <a:pPr lvl="2">
              <a:spcAft>
                <a:spcPts val="600"/>
              </a:spcAft>
              <a:buFont typeface="Arial" charset="0"/>
              <a:buChar char="•"/>
            </a:pPr>
            <a:r>
              <a:rPr lang="en-US" sz="2400" b="1" dirty="0" smtClean="0"/>
              <a:t>Critical Assets/Infrastructure info</a:t>
            </a:r>
          </a:p>
          <a:p>
            <a:pPr lvl="2">
              <a:spcAft>
                <a:spcPts val="600"/>
              </a:spcAft>
              <a:buFont typeface="Arial" charset="0"/>
              <a:buChar char="•"/>
            </a:pPr>
            <a:r>
              <a:rPr lang="en-US" sz="2400" b="1" dirty="0" smtClean="0"/>
              <a:t>Types of Attacks</a:t>
            </a:r>
          </a:p>
          <a:p>
            <a:pPr lvl="2">
              <a:spcAft>
                <a:spcPts val="600"/>
              </a:spcAft>
              <a:buFont typeface="Arial" charset="0"/>
              <a:buChar char="•"/>
            </a:pPr>
            <a:r>
              <a:rPr lang="en-US" sz="2400" b="1" dirty="0" smtClean="0"/>
              <a:t>Likelihood of Occurring</a:t>
            </a:r>
          </a:p>
          <a:p>
            <a:pPr lvl="2">
              <a:spcAft>
                <a:spcPts val="600"/>
              </a:spcAft>
              <a:buFont typeface="Arial" charset="0"/>
              <a:buChar char="•"/>
            </a:pPr>
            <a:r>
              <a:rPr lang="en-US" sz="2400" b="1" dirty="0" smtClean="0"/>
              <a:t>Consequences</a:t>
            </a:r>
          </a:p>
          <a:p>
            <a:pPr lvl="2">
              <a:spcAft>
                <a:spcPts val="600"/>
              </a:spcAft>
              <a:buFont typeface="Arial" charset="0"/>
              <a:buChar char="•"/>
            </a:pPr>
            <a:r>
              <a:rPr lang="en-US" sz="2400" b="1" dirty="0" smtClean="0"/>
              <a:t>Mitigation</a:t>
            </a:r>
          </a:p>
          <a:p>
            <a:pPr lvl="1">
              <a:buNone/>
            </a:pPr>
            <a:endParaRPr lang="en-US" sz="2100" b="1" dirty="0" smtClean="0"/>
          </a:p>
          <a:p>
            <a:pPr lvl="1">
              <a:buNone/>
            </a:pPr>
            <a:endParaRPr lang="en-US" sz="2100" b="1" dirty="0" smtClean="0"/>
          </a:p>
          <a:p>
            <a:pPr>
              <a:buFontTx/>
              <a:buNone/>
            </a:pPr>
            <a:endParaRPr lang="en-US" b="1" dirty="0" smtClean="0"/>
          </a:p>
        </p:txBody>
      </p:sp>
      <p:sp>
        <p:nvSpPr>
          <p:cNvPr id="8196" name="Slide Number Placeholder 3"/>
          <p:cNvSpPr>
            <a:spLocks noGrp="1"/>
          </p:cNvSpPr>
          <p:nvPr>
            <p:ph type="sldNum" sz="quarter" idx="10"/>
          </p:nvPr>
        </p:nvSpPr>
        <p:spPr/>
        <p:txBody>
          <a:bodyPr/>
          <a:lstStyle/>
          <a:p>
            <a:pPr>
              <a:defRPr/>
            </a:pPr>
            <a:fld id="{17AA9B82-499D-45A7-B9B7-DF706D4BC5FF}" type="slidenum">
              <a:rPr lang="en-US" altLang="en-US" smtClean="0"/>
              <a:pPr>
                <a:defRPr/>
              </a:pPr>
              <a:t>6</a:t>
            </a:fld>
            <a:endParaRPr lang="en-US" altLang="en-US" sz="600" dirty="0" smtClean="0"/>
          </a:p>
        </p:txBody>
      </p:sp>
      <p:pic>
        <p:nvPicPr>
          <p:cNvPr id="6" name="Picture 2" descr="http://4.bp.blogspot.com/-AjperR45V6A/TezxJW4Aw5I/AAAAAAAAAkk/PHVYgPBzcmc/s1600/Abby%2BLouise%2B-%2BUSCG.jpg"/>
          <p:cNvPicPr>
            <a:picLocks noChangeAspect="1" noChangeArrowheads="1"/>
          </p:cNvPicPr>
          <p:nvPr/>
        </p:nvPicPr>
        <p:blipFill>
          <a:blip r:embed="rId3" cstate="print"/>
          <a:srcRect/>
          <a:stretch>
            <a:fillRect/>
          </a:stretch>
        </p:blipFill>
        <p:spPr bwMode="auto">
          <a:xfrm>
            <a:off x="5353686" y="3585712"/>
            <a:ext cx="3383913" cy="2278059"/>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ChangeArrowheads="1"/>
          </p:cNvSpPr>
          <p:nvPr/>
        </p:nvSpPr>
        <p:spPr bwMode="auto">
          <a:xfrm>
            <a:off x="3276600" y="6400800"/>
            <a:ext cx="2590800" cy="304800"/>
          </a:xfrm>
          <a:prstGeom prst="rect">
            <a:avLst/>
          </a:prstGeom>
          <a:noFill/>
          <a:ln w="9525">
            <a:noFill/>
            <a:miter lim="800000"/>
            <a:headEnd/>
            <a:tailEnd/>
          </a:ln>
          <a:effectLst>
            <a:outerShdw dist="35921" dir="2700000" algn="ctr" rotWithShape="0">
              <a:schemeClr val="tx1"/>
            </a:outerShdw>
          </a:effectLst>
        </p:spPr>
        <p:txBody>
          <a:bodyPr/>
          <a:lstStyle/>
          <a:p>
            <a:pPr algn="ctr">
              <a:lnSpc>
                <a:spcPct val="90000"/>
              </a:lnSpc>
              <a:defRPr/>
            </a:pPr>
            <a:endParaRPr lang="en-US" sz="2000" b="1" dirty="0">
              <a:solidFill>
                <a:srgbClr val="FFFFCC"/>
              </a:solidFill>
              <a:latin typeface="Copperplate Gothic Light" pitchFamily="34" charset="0"/>
            </a:endParaRPr>
          </a:p>
        </p:txBody>
      </p:sp>
      <p:sp>
        <p:nvSpPr>
          <p:cNvPr id="4099" name="Rectangle 219"/>
          <p:cNvSpPr>
            <a:spLocks noGrp="1" noChangeArrowheads="1"/>
          </p:cNvSpPr>
          <p:nvPr>
            <p:ph type="title"/>
          </p:nvPr>
        </p:nvSpPr>
        <p:spPr>
          <a:xfrm>
            <a:off x="264885" y="493486"/>
            <a:ext cx="7924800" cy="870857"/>
          </a:xfrm>
        </p:spPr>
        <p:txBody>
          <a:bodyPr/>
          <a:lstStyle/>
          <a:p>
            <a:pPr eaLnBrk="1" hangingPunct="1"/>
            <a:r>
              <a:rPr lang="en-US" sz="3400" dirty="0" smtClean="0">
                <a:solidFill>
                  <a:srgbClr val="0066CC"/>
                </a:solidFill>
                <a:latin typeface="Arial" charset="0"/>
              </a:rPr>
              <a:t/>
            </a:r>
            <a:br>
              <a:rPr lang="en-US" sz="3400" dirty="0" smtClean="0">
                <a:solidFill>
                  <a:srgbClr val="0066CC"/>
                </a:solidFill>
                <a:latin typeface="Arial" charset="0"/>
              </a:rPr>
            </a:br>
            <a:r>
              <a:rPr lang="en-US" sz="2800" dirty="0" smtClean="0">
                <a:latin typeface="Tahoma" pitchFamily="34" charset="0"/>
                <a:ea typeface="Tahoma" pitchFamily="34" charset="0"/>
                <a:cs typeface="Tahoma" pitchFamily="34" charset="0"/>
              </a:rPr>
              <a:t>When is a Facility Security Plan Required? </a:t>
            </a:r>
          </a:p>
        </p:txBody>
      </p:sp>
      <p:sp>
        <p:nvSpPr>
          <p:cNvPr id="4100" name="Rectangle 220"/>
          <p:cNvSpPr>
            <a:spLocks noGrp="1" noChangeArrowheads="1"/>
          </p:cNvSpPr>
          <p:nvPr>
            <p:ph type="body" idx="1"/>
          </p:nvPr>
        </p:nvSpPr>
        <p:spPr>
          <a:xfrm>
            <a:off x="342900" y="1625599"/>
            <a:ext cx="7848600" cy="4426857"/>
          </a:xfrm>
        </p:spPr>
        <p:txBody>
          <a:bodyPr/>
          <a:lstStyle/>
          <a:p>
            <a:pPr eaLnBrk="1" hangingPunct="1">
              <a:buNone/>
            </a:pPr>
            <a:r>
              <a:rPr lang="en-US" sz="2400" b="1" dirty="0" smtClean="0">
                <a:solidFill>
                  <a:srgbClr val="333399"/>
                </a:solidFill>
              </a:rPr>
              <a:t>33 CFR 105.105</a:t>
            </a:r>
          </a:p>
          <a:p>
            <a:pPr eaLnBrk="1" hangingPunct="1"/>
            <a:r>
              <a:rPr lang="en-US" sz="2400" b="1" dirty="0" smtClean="0"/>
              <a:t>Facilities subject to 33 CFR 126, 127, or 154</a:t>
            </a:r>
          </a:p>
          <a:p>
            <a:pPr eaLnBrk="1" hangingPunct="1"/>
            <a:r>
              <a:rPr lang="en-US" sz="2400" b="1" dirty="0" smtClean="0"/>
              <a:t>Facilities receiving commercial vessels certificated to carry more than 150 passengers</a:t>
            </a:r>
          </a:p>
          <a:p>
            <a:pPr eaLnBrk="1" hangingPunct="1"/>
            <a:r>
              <a:rPr lang="en-US" sz="2400" b="1" dirty="0" smtClean="0"/>
              <a:t>Facilities receiving commercial vessels subject to SOLAS</a:t>
            </a:r>
          </a:p>
          <a:p>
            <a:pPr eaLnBrk="1" hangingPunct="1"/>
            <a:r>
              <a:rPr lang="en-US" sz="2400" b="1" dirty="0" smtClean="0"/>
              <a:t>Facilities receiving cargo vessels greater than 100 gross register tons</a:t>
            </a:r>
          </a:p>
          <a:p>
            <a:pPr eaLnBrk="1" hangingPunct="1"/>
            <a:r>
              <a:rPr lang="en-US" sz="2400" b="1" dirty="0" smtClean="0"/>
              <a:t>Barge fleeting facilities receiving barges carrying cargoes in bulk regulated in 46 CFR</a:t>
            </a:r>
          </a:p>
          <a:p>
            <a:pPr eaLnBrk="1" hangingPunct="1"/>
            <a:endParaRPr lang="en-US" sz="2800" dirty="0" smtClean="0">
              <a:latin typeface="Tahoma" pitchFamily="34" charset="0"/>
            </a:endParaRPr>
          </a:p>
          <a:p>
            <a:pPr eaLnBrk="1" hangingPunct="1"/>
            <a:endParaRPr lang="en-US" sz="2800" dirty="0" smtClean="0">
              <a:latin typeface="Eras Medium ITC" pitchFamily="34" charset="0"/>
            </a:endParaRPr>
          </a:p>
          <a:p>
            <a:pPr eaLnBrk="1" hangingPunct="1"/>
            <a:endParaRPr lang="en-US" sz="28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ChangeArrowheads="1"/>
          </p:cNvSpPr>
          <p:nvPr/>
        </p:nvSpPr>
        <p:spPr bwMode="auto">
          <a:xfrm>
            <a:off x="3276600" y="6400800"/>
            <a:ext cx="2590800" cy="304800"/>
          </a:xfrm>
          <a:prstGeom prst="rect">
            <a:avLst/>
          </a:prstGeom>
          <a:noFill/>
          <a:ln w="9525">
            <a:noFill/>
            <a:miter lim="800000"/>
            <a:headEnd/>
            <a:tailEnd/>
          </a:ln>
          <a:effectLst>
            <a:outerShdw dist="35921" dir="2700000" algn="ctr" rotWithShape="0">
              <a:schemeClr val="tx1"/>
            </a:outerShdw>
          </a:effectLst>
        </p:spPr>
        <p:txBody>
          <a:bodyPr/>
          <a:lstStyle/>
          <a:p>
            <a:pPr algn="ctr">
              <a:lnSpc>
                <a:spcPct val="90000"/>
              </a:lnSpc>
              <a:defRPr/>
            </a:pPr>
            <a:endParaRPr lang="en-US" sz="2000" b="1" dirty="0">
              <a:solidFill>
                <a:srgbClr val="FFFFCC"/>
              </a:solidFill>
              <a:latin typeface="Copperplate Gothic Light" pitchFamily="34" charset="0"/>
            </a:endParaRPr>
          </a:p>
        </p:txBody>
      </p:sp>
      <p:sp>
        <p:nvSpPr>
          <p:cNvPr id="4099" name="Rectangle 219"/>
          <p:cNvSpPr>
            <a:spLocks noGrp="1" noChangeArrowheads="1"/>
          </p:cNvSpPr>
          <p:nvPr>
            <p:ph type="title"/>
          </p:nvPr>
        </p:nvSpPr>
        <p:spPr>
          <a:xfrm>
            <a:off x="279400" y="228599"/>
            <a:ext cx="7924800" cy="976087"/>
          </a:xfrm>
        </p:spPr>
        <p:txBody>
          <a:bodyPr/>
          <a:lstStyle/>
          <a:p>
            <a:pPr eaLnBrk="1" hangingPunct="1"/>
            <a:r>
              <a:rPr lang="en-US" sz="3400" dirty="0" smtClean="0">
                <a:solidFill>
                  <a:srgbClr val="0066CC"/>
                </a:solidFill>
                <a:latin typeface="Arial" charset="0"/>
              </a:rPr>
              <a:t/>
            </a:r>
            <a:br>
              <a:rPr lang="en-US" sz="3400" dirty="0" smtClean="0">
                <a:solidFill>
                  <a:srgbClr val="0066CC"/>
                </a:solidFill>
                <a:latin typeface="Arial" charset="0"/>
              </a:rPr>
            </a:br>
            <a:r>
              <a:rPr lang="en-US" sz="2800" dirty="0" smtClean="0">
                <a:latin typeface="Tahoma" pitchFamily="34" charset="0"/>
                <a:ea typeface="Tahoma" pitchFamily="34" charset="0"/>
                <a:cs typeface="Tahoma" pitchFamily="34" charset="0"/>
              </a:rPr>
              <a:t>When is a Vessel Security Plan Required?</a:t>
            </a:r>
          </a:p>
        </p:txBody>
      </p:sp>
      <p:sp>
        <p:nvSpPr>
          <p:cNvPr id="4100" name="Rectangle 220"/>
          <p:cNvSpPr>
            <a:spLocks noGrp="1" noChangeArrowheads="1"/>
          </p:cNvSpPr>
          <p:nvPr>
            <p:ph type="body" idx="1"/>
          </p:nvPr>
        </p:nvSpPr>
        <p:spPr>
          <a:xfrm>
            <a:off x="342900" y="1465943"/>
            <a:ext cx="7848600" cy="4920343"/>
          </a:xfrm>
        </p:spPr>
        <p:txBody>
          <a:bodyPr/>
          <a:lstStyle/>
          <a:p>
            <a:pPr eaLnBrk="1" hangingPunct="1">
              <a:buNone/>
            </a:pPr>
            <a:r>
              <a:rPr lang="en-US" sz="2400" b="1" dirty="0" smtClean="0">
                <a:solidFill>
                  <a:srgbClr val="333399"/>
                </a:solidFill>
              </a:rPr>
              <a:t>33 CFR 104.105</a:t>
            </a:r>
          </a:p>
          <a:p>
            <a:pPr eaLnBrk="1" hangingPunct="1"/>
            <a:r>
              <a:rPr lang="en-US" sz="2400" b="1" dirty="0" smtClean="0"/>
              <a:t>Cargo vessels, both domestic and foreign, weighing more than 100 gross register tons</a:t>
            </a:r>
          </a:p>
          <a:p>
            <a:pPr eaLnBrk="1" hangingPunct="1"/>
            <a:r>
              <a:rPr lang="en-US" sz="2400" b="1" dirty="0" smtClean="0"/>
              <a:t>Passenger vessels certificated to carry more than 150 passengers</a:t>
            </a:r>
          </a:p>
          <a:p>
            <a:pPr eaLnBrk="1" hangingPunct="1"/>
            <a:r>
              <a:rPr lang="en-US" sz="2400" b="1" dirty="0" smtClean="0"/>
              <a:t>Passenger vessels weighing more than 100 gross register tons</a:t>
            </a:r>
          </a:p>
          <a:p>
            <a:pPr eaLnBrk="1" hangingPunct="1"/>
            <a:r>
              <a:rPr lang="en-US" sz="2400" b="1" dirty="0" smtClean="0"/>
              <a:t>Vessels subject to SOLAS</a:t>
            </a:r>
          </a:p>
          <a:p>
            <a:pPr eaLnBrk="1" hangingPunct="1"/>
            <a:r>
              <a:rPr lang="en-US" sz="2400" b="1" dirty="0" smtClean="0"/>
              <a:t>Barges carrying certain dangerous cargos</a:t>
            </a:r>
          </a:p>
          <a:p>
            <a:pPr eaLnBrk="1" hangingPunct="1"/>
            <a:r>
              <a:rPr lang="en-US" sz="2400" b="1" dirty="0" smtClean="0"/>
              <a:t>Mobile Offshore Drilling Units </a:t>
            </a:r>
          </a:p>
          <a:p>
            <a:pPr eaLnBrk="1" hangingPunct="1"/>
            <a:endParaRPr lang="en-US" sz="2800" dirty="0" smtClean="0">
              <a:latin typeface="Tahoma" pitchFamily="34" charset="0"/>
            </a:endParaRPr>
          </a:p>
          <a:p>
            <a:pPr eaLnBrk="1" hangingPunct="1"/>
            <a:endParaRPr lang="en-US" sz="2800" dirty="0" smtClean="0">
              <a:latin typeface="Eras Medium ITC" pitchFamily="34" charset="0"/>
            </a:endParaRPr>
          </a:p>
          <a:p>
            <a:pPr eaLnBrk="1" hangingPunct="1"/>
            <a:endParaRPr lang="en-US" sz="28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79400" y="228599"/>
            <a:ext cx="7924800" cy="1164771"/>
          </a:xfrm>
        </p:spPr>
        <p:txBody>
          <a:bodyPr/>
          <a:lstStyle/>
          <a:p>
            <a:r>
              <a:rPr lang="en-US" sz="2800" dirty="0" smtClean="0">
                <a:latin typeface="Tahoma" pitchFamily="34" charset="0"/>
                <a:ea typeface="Tahoma" pitchFamily="34" charset="0"/>
                <a:cs typeface="Tahoma" pitchFamily="34" charset="0"/>
              </a:rPr>
              <a:t>The MTSA Security Plan</a:t>
            </a:r>
          </a:p>
        </p:txBody>
      </p:sp>
      <p:sp>
        <p:nvSpPr>
          <p:cNvPr id="9219" name="Rectangle 3"/>
          <p:cNvSpPr>
            <a:spLocks noGrp="1" noChangeArrowheads="1"/>
          </p:cNvSpPr>
          <p:nvPr>
            <p:ph type="body" idx="1"/>
          </p:nvPr>
        </p:nvSpPr>
        <p:spPr>
          <a:xfrm>
            <a:off x="342900" y="827314"/>
            <a:ext cx="7848600" cy="4746399"/>
          </a:xfrm>
        </p:spPr>
        <p:txBody>
          <a:bodyPr/>
          <a:lstStyle/>
          <a:p>
            <a:endParaRPr lang="en-US" b="1" dirty="0" smtClean="0"/>
          </a:p>
          <a:p>
            <a:pPr>
              <a:buNone/>
            </a:pPr>
            <a:r>
              <a:rPr lang="en-US" sz="2400" b="1" dirty="0" smtClean="0"/>
              <a:t>Security Plans contain two different types of Information: administrative and sensitive:</a:t>
            </a:r>
            <a:r>
              <a:rPr lang="en-US" sz="2600" b="1" dirty="0" smtClean="0"/>
              <a:t/>
            </a:r>
            <a:br>
              <a:rPr lang="en-US" sz="2600" b="1" dirty="0" smtClean="0"/>
            </a:br>
            <a:endParaRPr lang="en-US" sz="2000" b="1" dirty="0" smtClean="0"/>
          </a:p>
          <a:p>
            <a:pPr>
              <a:buFontTx/>
              <a:buNone/>
            </a:pPr>
            <a:r>
              <a:rPr lang="en-US" sz="2000" b="1" dirty="0" smtClean="0"/>
              <a:t>       </a:t>
            </a:r>
            <a:r>
              <a:rPr lang="en-US" b="1" dirty="0" smtClean="0"/>
              <a:t>Administrative sections include:</a:t>
            </a:r>
            <a:br>
              <a:rPr lang="en-US" b="1" dirty="0" smtClean="0"/>
            </a:br>
            <a:endParaRPr lang="en-US" b="1" dirty="0" smtClean="0"/>
          </a:p>
          <a:p>
            <a:pPr lvl="1">
              <a:buFont typeface="Arial" pitchFamily="34" charset="0"/>
              <a:buChar char="•"/>
            </a:pPr>
            <a:r>
              <a:rPr lang="en-US" sz="1800" b="1" dirty="0" smtClean="0"/>
              <a:t>Responsibilities and duties of CSOs, FSOs, VSOs</a:t>
            </a:r>
          </a:p>
          <a:p>
            <a:pPr lvl="1">
              <a:buFont typeface="Arial" pitchFamily="34" charset="0"/>
              <a:buChar char="•"/>
            </a:pPr>
            <a:r>
              <a:rPr lang="en-US" sz="1800" b="1" dirty="0" smtClean="0"/>
              <a:t>Training requirements for all</a:t>
            </a:r>
          </a:p>
          <a:p>
            <a:pPr lvl="1">
              <a:buFont typeface="Arial" pitchFamily="34" charset="0"/>
              <a:buChar char="•"/>
            </a:pPr>
            <a:r>
              <a:rPr lang="en-US" sz="1800" b="1" dirty="0" smtClean="0"/>
              <a:t>TWIC requirements</a:t>
            </a:r>
          </a:p>
          <a:p>
            <a:pPr lvl="1">
              <a:buFont typeface="Arial" pitchFamily="34" charset="0"/>
              <a:buChar char="•"/>
            </a:pPr>
            <a:r>
              <a:rPr lang="en-US" sz="1800" b="1" dirty="0" smtClean="0"/>
              <a:t>Drill &amp; exercise requirements</a:t>
            </a:r>
          </a:p>
          <a:p>
            <a:pPr lvl="1">
              <a:buFont typeface="Arial" pitchFamily="34" charset="0"/>
              <a:buChar char="•"/>
            </a:pPr>
            <a:r>
              <a:rPr lang="en-US" sz="1800" b="1" dirty="0" smtClean="0"/>
              <a:t>Recordkeeping requirements</a:t>
            </a:r>
            <a:r>
              <a:rPr lang="en-US" sz="1800" b="1" dirty="0" smtClean="0">
                <a:solidFill>
                  <a:srgbClr val="FF0000"/>
                </a:solidFill>
              </a:rPr>
              <a:t>*</a:t>
            </a:r>
          </a:p>
          <a:p>
            <a:pPr lvl="1">
              <a:buFont typeface="Arial" pitchFamily="34" charset="0"/>
              <a:buChar char="•"/>
            </a:pPr>
            <a:r>
              <a:rPr lang="en-US" sz="1800" b="1" dirty="0" smtClean="0"/>
              <a:t>Maintenance of security equipment &amp; </a:t>
            </a:r>
            <a:br>
              <a:rPr lang="en-US" sz="1800" b="1" dirty="0" smtClean="0"/>
            </a:br>
            <a:r>
              <a:rPr lang="en-US" sz="1800" b="1" dirty="0" smtClean="0"/>
              <a:t>means of communications</a:t>
            </a:r>
          </a:p>
          <a:p>
            <a:pPr lvl="1">
              <a:buFont typeface="Arial" pitchFamily="34" charset="0"/>
              <a:buChar char="•"/>
            </a:pPr>
            <a:r>
              <a:rPr lang="en-US" sz="1800" b="1" dirty="0" smtClean="0"/>
              <a:t>Declaration  of Security (DoS)</a:t>
            </a:r>
            <a:r>
              <a:rPr lang="en-US" sz="1800" b="1" dirty="0" smtClean="0">
                <a:solidFill>
                  <a:srgbClr val="FF0000"/>
                </a:solidFill>
              </a:rPr>
              <a:t>*</a:t>
            </a:r>
          </a:p>
          <a:p>
            <a:pPr lvl="1">
              <a:buFont typeface="Arial" pitchFamily="34" charset="0"/>
              <a:buChar char="•"/>
            </a:pPr>
            <a:r>
              <a:rPr lang="en-US" sz="1800" b="1" dirty="0" smtClean="0"/>
              <a:t>Requirements for audits &amp; amendments</a:t>
            </a:r>
          </a:p>
        </p:txBody>
      </p:sp>
      <p:sp>
        <p:nvSpPr>
          <p:cNvPr id="9220" name="Slide Number Placeholder 3"/>
          <p:cNvSpPr>
            <a:spLocks noGrp="1"/>
          </p:cNvSpPr>
          <p:nvPr>
            <p:ph type="sldNum" sz="quarter" idx="10"/>
          </p:nvPr>
        </p:nvSpPr>
        <p:spPr/>
        <p:txBody>
          <a:bodyPr/>
          <a:lstStyle/>
          <a:p>
            <a:pPr>
              <a:defRPr/>
            </a:pPr>
            <a:fld id="{FA1435B3-7F5A-4CEF-BB70-9E4668B76757}" type="slidenum">
              <a:rPr lang="en-US" altLang="en-US" smtClean="0"/>
              <a:pPr>
                <a:defRPr/>
              </a:pPr>
              <a:t>9</a:t>
            </a:fld>
            <a:endParaRPr lang="en-US" altLang="en-US" sz="600" dirty="0" smtClean="0"/>
          </a:p>
        </p:txBody>
      </p:sp>
      <p:pic>
        <p:nvPicPr>
          <p:cNvPr id="5" name="Picture 4" descr="TWIC-Baltimore MASFO-20OCT2011-blur.jpg"/>
          <p:cNvPicPr>
            <a:picLocks noChangeAspect="1"/>
          </p:cNvPicPr>
          <p:nvPr/>
        </p:nvPicPr>
        <p:blipFill>
          <a:blip r:embed="rId3" cstate="print"/>
          <a:stretch>
            <a:fillRect/>
          </a:stretch>
        </p:blipFill>
        <p:spPr>
          <a:xfrm>
            <a:off x="5907313" y="3550427"/>
            <a:ext cx="2598057" cy="2053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CAPPS II Weekly Update">
  <a:themeElements>
    <a:clrScheme name="1_CAPPS II Weekly Upd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fontScheme name="1_CAPPS II Weekly 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1_CAPPS II Weekly Upd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APPS II Weekly Upd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APPS II Weekly Upd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APPS II Weekly Upd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APPS II Weekly Upd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APPS II Weekly Upd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APPS II Weekly Upd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CAPPS II Weekly Upd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70581</TotalTime>
  <Words>6332</Words>
  <Application>Microsoft Office PowerPoint</Application>
  <PresentationFormat>On-screen Show (4:3)</PresentationFormat>
  <Paragraphs>650</Paragraphs>
  <Slides>31</Slides>
  <Notes>29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1_CAPPS II Weekly Update</vt:lpstr>
      <vt:lpstr>Custom Design</vt:lpstr>
      <vt:lpstr>Picture</vt:lpstr>
      <vt:lpstr> Introduction to  The Maritime Transportation Security Act (MTSA)  and  The International Ship and Port Facility Security Code (ISPS) </vt:lpstr>
      <vt:lpstr>Maritime Transportation Security Act (MTSA)</vt:lpstr>
      <vt:lpstr>MTSA’s Goal</vt:lpstr>
      <vt:lpstr>Security and the Free Flow of Commerce</vt:lpstr>
      <vt:lpstr>Major Components of MTSA</vt:lpstr>
      <vt:lpstr>Security Plans and Risk-Based Decision Making</vt:lpstr>
      <vt:lpstr> When is a Facility Security Plan Required? </vt:lpstr>
      <vt:lpstr> When is a Vessel Security Plan Required?</vt:lpstr>
      <vt:lpstr>The MTSA Security Plan</vt:lpstr>
      <vt:lpstr>The MTSA Security Plan (continued)</vt:lpstr>
      <vt:lpstr>The MTSA Security Plan (continued)</vt:lpstr>
      <vt:lpstr>Facility Security Officer &amp; Vessel Security Officer</vt:lpstr>
      <vt:lpstr>Alternative Security Programs (ASP)</vt:lpstr>
      <vt:lpstr>10 Alternative Security Programs ASP) (continued) </vt:lpstr>
      <vt:lpstr>10 Alternative Security Programs (ASP) (continued) </vt:lpstr>
      <vt:lpstr> </vt:lpstr>
      <vt:lpstr>Area Maritime Security (33 CFR 103)</vt:lpstr>
      <vt:lpstr>Layered Security</vt:lpstr>
      <vt:lpstr>Maritime Security (MARSEC) Levels  33 CFR 101.200</vt:lpstr>
      <vt:lpstr>Maritime Security Levels (MARSEC) </vt:lpstr>
      <vt:lpstr>  Introduction to the  Transportation Worker   Identification Credential  (TWIC)  </vt:lpstr>
      <vt:lpstr>The Transportation Worker Identification Credential  (TWIC)</vt:lpstr>
      <vt:lpstr>Who is Required to Have a TWIC?</vt:lpstr>
      <vt:lpstr>How Do I Get a TWIC?</vt:lpstr>
      <vt:lpstr>How Do I Apply for a TWIC?</vt:lpstr>
      <vt:lpstr>Responsibilities</vt:lpstr>
      <vt:lpstr>Responsibilities (continued)</vt:lpstr>
      <vt:lpstr>Slide 28</vt:lpstr>
      <vt:lpstr>Slide 29</vt:lpstr>
      <vt:lpstr>Slide 30</vt:lpstr>
      <vt:lpstr>Slide 31</vt:lpstr>
    </vt:vector>
  </TitlesOfParts>
  <Company>TSA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TWIC DHS IRB Briefing</dc:title>
  <dc:creator>John Schwartz</dc:creator>
  <cp:lastModifiedBy>BRMcMenemy</cp:lastModifiedBy>
  <cp:revision>1384</cp:revision>
  <cp:lastPrinted>2004-01-17T04:38:51Z</cp:lastPrinted>
  <dcterms:created xsi:type="dcterms:W3CDTF">2004-02-05T00:43:03Z</dcterms:created>
  <dcterms:modified xsi:type="dcterms:W3CDTF">2012-12-17T18:09:49Z</dcterms:modified>
</cp:coreProperties>
</file>