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20"/>
  </p:notesMasterIdLst>
  <p:handoutMasterIdLst>
    <p:handoutMasterId r:id="rId21"/>
  </p:handoutMasterIdLst>
  <p:sldIdLst>
    <p:sldId id="266" r:id="rId4"/>
    <p:sldId id="270" r:id="rId5"/>
    <p:sldId id="284" r:id="rId6"/>
    <p:sldId id="273" r:id="rId7"/>
    <p:sldId id="274" r:id="rId8"/>
    <p:sldId id="272" r:id="rId9"/>
    <p:sldId id="275" r:id="rId10"/>
    <p:sldId id="285" r:id="rId11"/>
    <p:sldId id="277" r:id="rId12"/>
    <p:sldId id="276" r:id="rId13"/>
    <p:sldId id="278" r:id="rId14"/>
    <p:sldId id="282" r:id="rId15"/>
    <p:sldId id="279" r:id="rId16"/>
    <p:sldId id="283" r:id="rId17"/>
    <p:sldId id="281" r:id="rId18"/>
    <p:sldId id="269" r:id="rId1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1" autoAdjust="0"/>
    <p:restoredTop sz="67603" autoAdjust="0"/>
  </p:normalViewPr>
  <p:slideViewPr>
    <p:cSldViewPr snapToGrid="0" snapToObjects="1">
      <p:cViewPr varScale="1">
        <p:scale>
          <a:sx n="48" d="100"/>
          <a:sy n="48" d="100"/>
        </p:scale>
        <p:origin x="-2264" y="-120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534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analysis!$B$1</c:f>
              <c:strCache>
                <c:ptCount val="1"/>
                <c:pt idx="0">
                  <c:v># of Fatalities</c:v>
                </c:pt>
              </c:strCache>
            </c:strRef>
          </c:tx>
          <c:invertIfNegative val="0"/>
          <c:cat>
            <c:numRef>
              <c:f>analysis!$A$2:$A$12</c:f>
              <c:numCache>
                <c:formatCode>General</c:formatCode>
                <c:ptCount val="1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</c:numCache>
            </c:numRef>
          </c:cat>
          <c:val>
            <c:numRef>
              <c:f>analysis!$B$2:$B$12</c:f>
              <c:numCache>
                <c:formatCode>General</c:formatCode>
                <c:ptCount val="11"/>
                <c:pt idx="0">
                  <c:v>3.0</c:v>
                </c:pt>
                <c:pt idx="1">
                  <c:v>1.0</c:v>
                </c:pt>
                <c:pt idx="2">
                  <c:v>1.0</c:v>
                </c:pt>
                <c:pt idx="3">
                  <c:v>10.0</c:v>
                </c:pt>
                <c:pt idx="4">
                  <c:v>6.0</c:v>
                </c:pt>
                <c:pt idx="5">
                  <c:v>3.0</c:v>
                </c:pt>
                <c:pt idx="6">
                  <c:v>5.0</c:v>
                </c:pt>
                <c:pt idx="7">
                  <c:v>2.0</c:v>
                </c:pt>
                <c:pt idx="8">
                  <c:v>0.0</c:v>
                </c:pt>
                <c:pt idx="9">
                  <c:v>10.0</c:v>
                </c:pt>
                <c:pt idx="10">
                  <c:v>0.0</c:v>
                </c:pt>
              </c:numCache>
            </c:numRef>
          </c:val>
        </c:ser>
        <c:ser>
          <c:idx val="2"/>
          <c:order val="1"/>
          <c:tx>
            <c:strRef>
              <c:f>analysis!$C$1</c:f>
              <c:strCache>
                <c:ptCount val="1"/>
                <c:pt idx="0">
                  <c:v># of Fatal Incidents</c:v>
                </c:pt>
              </c:strCache>
            </c:strRef>
          </c:tx>
          <c:invertIfNegative val="0"/>
          <c:cat>
            <c:numRef>
              <c:f>analysis!$A$2:$A$12</c:f>
              <c:numCache>
                <c:formatCode>General</c:formatCode>
                <c:ptCount val="1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</c:numCache>
            </c:numRef>
          </c:cat>
          <c:val>
            <c:numRef>
              <c:f>analysis!$C$2:$C$12</c:f>
              <c:numCache>
                <c:formatCode>General</c:formatCode>
                <c:ptCount val="11"/>
                <c:pt idx="0">
                  <c:v>3.0</c:v>
                </c:pt>
                <c:pt idx="1">
                  <c:v>1.0</c:v>
                </c:pt>
                <c:pt idx="2">
                  <c:v>1.0</c:v>
                </c:pt>
                <c:pt idx="3">
                  <c:v>4.0</c:v>
                </c:pt>
                <c:pt idx="4">
                  <c:v>2.0</c:v>
                </c:pt>
                <c:pt idx="5">
                  <c:v>3.0</c:v>
                </c:pt>
                <c:pt idx="6">
                  <c:v>4.0</c:v>
                </c:pt>
                <c:pt idx="7">
                  <c:v>1.0</c:v>
                </c:pt>
                <c:pt idx="8">
                  <c:v>0.0</c:v>
                </c:pt>
                <c:pt idx="9">
                  <c:v>4.0</c:v>
                </c:pt>
                <c:pt idx="1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311064"/>
        <c:axId val="-2146289704"/>
      </c:barChart>
      <c:catAx>
        <c:axId val="-2146311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2000"/>
            </a:pPr>
            <a:endParaRPr lang="en-US"/>
          </a:p>
        </c:txPr>
        <c:crossAx val="-2146289704"/>
        <c:crosses val="autoZero"/>
        <c:auto val="1"/>
        <c:lblAlgn val="ctr"/>
        <c:lblOffset val="100"/>
        <c:noMultiLvlLbl val="0"/>
      </c:catAx>
      <c:valAx>
        <c:axId val="-2146289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46311064"/>
        <c:crosses val="autoZero"/>
        <c:crossBetween val="between"/>
        <c:minorUnit val="1.0"/>
      </c:valAx>
    </c:plotArea>
    <c:legend>
      <c:legendPos val="r"/>
      <c:layout>
        <c:manualLayout>
          <c:xMode val="edge"/>
          <c:yMode val="edge"/>
          <c:x val="0.803081316224361"/>
          <c:y val="0.450606202481107"/>
          <c:w val="0.178400165257121"/>
          <c:h val="0.17455025593448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Number of fatalities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Sheet2!$A$2:$A$12</c:f>
              <c:numCache>
                <c:formatCode>yyyy</c:formatCode>
                <c:ptCount val="11"/>
                <c:pt idx="0">
                  <c:v>36526.0</c:v>
                </c:pt>
                <c:pt idx="1">
                  <c:v>36892.0</c:v>
                </c:pt>
                <c:pt idx="2">
                  <c:v>37257.0</c:v>
                </c:pt>
                <c:pt idx="3">
                  <c:v>37622.0</c:v>
                </c:pt>
                <c:pt idx="4">
                  <c:v>37987.0</c:v>
                </c:pt>
                <c:pt idx="5">
                  <c:v>38353.0</c:v>
                </c:pt>
                <c:pt idx="6">
                  <c:v>38718.0</c:v>
                </c:pt>
                <c:pt idx="7">
                  <c:v>39083.0</c:v>
                </c:pt>
                <c:pt idx="8">
                  <c:v>39448.0</c:v>
                </c:pt>
                <c:pt idx="9">
                  <c:v>39814.0</c:v>
                </c:pt>
                <c:pt idx="10">
                  <c:v>40179.0</c:v>
                </c:pt>
              </c:numCache>
            </c:numRef>
          </c:cat>
          <c:val>
            <c:numRef>
              <c:f>Sheet2!$B$2:$B$12</c:f>
              <c:numCache>
                <c:formatCode>General</c:formatCode>
                <c:ptCount val="11"/>
                <c:pt idx="0">
                  <c:v>6.0</c:v>
                </c:pt>
                <c:pt idx="1">
                  <c:v>4.0</c:v>
                </c:pt>
                <c:pt idx="2">
                  <c:v>4.0</c:v>
                </c:pt>
                <c:pt idx="3">
                  <c:v>9.0</c:v>
                </c:pt>
                <c:pt idx="4">
                  <c:v>4.0</c:v>
                </c:pt>
                <c:pt idx="5">
                  <c:v>5.0</c:v>
                </c:pt>
                <c:pt idx="6">
                  <c:v>4.0</c:v>
                </c:pt>
                <c:pt idx="7">
                  <c:v>1.0</c:v>
                </c:pt>
                <c:pt idx="8">
                  <c:v>5.0</c:v>
                </c:pt>
                <c:pt idx="9">
                  <c:v>3.0</c:v>
                </c:pt>
                <c:pt idx="10">
                  <c:v>7.0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Number of fatal incidents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Sheet2!$A$2:$A$12</c:f>
              <c:numCache>
                <c:formatCode>yyyy</c:formatCode>
                <c:ptCount val="11"/>
                <c:pt idx="0">
                  <c:v>36526.0</c:v>
                </c:pt>
                <c:pt idx="1">
                  <c:v>36892.0</c:v>
                </c:pt>
                <c:pt idx="2">
                  <c:v>37257.0</c:v>
                </c:pt>
                <c:pt idx="3">
                  <c:v>37622.0</c:v>
                </c:pt>
                <c:pt idx="4">
                  <c:v>37987.0</c:v>
                </c:pt>
                <c:pt idx="5">
                  <c:v>38353.0</c:v>
                </c:pt>
                <c:pt idx="6">
                  <c:v>38718.0</c:v>
                </c:pt>
                <c:pt idx="7">
                  <c:v>39083.0</c:v>
                </c:pt>
                <c:pt idx="8">
                  <c:v>39448.0</c:v>
                </c:pt>
                <c:pt idx="9">
                  <c:v>39814.0</c:v>
                </c:pt>
                <c:pt idx="10">
                  <c:v>40179.0</c:v>
                </c:pt>
              </c:numCache>
            </c:numRef>
          </c:cat>
          <c:val>
            <c:numRef>
              <c:f>Sheet2!$C$2:$C$12</c:f>
              <c:numCache>
                <c:formatCode>General</c:formatCode>
                <c:ptCount val="11"/>
                <c:pt idx="0">
                  <c:v>5.0</c:v>
                </c:pt>
                <c:pt idx="1">
                  <c:v>4.0</c:v>
                </c:pt>
                <c:pt idx="2">
                  <c:v>4.0</c:v>
                </c:pt>
                <c:pt idx="3">
                  <c:v>8.0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1.0</c:v>
                </c:pt>
                <c:pt idx="8">
                  <c:v>5.0</c:v>
                </c:pt>
                <c:pt idx="9">
                  <c:v>3.0</c:v>
                </c:pt>
                <c:pt idx="10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440424"/>
        <c:axId val="-2145437336"/>
      </c:barChart>
      <c:dateAx>
        <c:axId val="-2145440424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45437336"/>
        <c:crosses val="autoZero"/>
        <c:auto val="1"/>
        <c:lblOffset val="100"/>
        <c:baseTimeUnit val="years"/>
      </c:dateAx>
      <c:valAx>
        <c:axId val="-2145437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45440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8/13/13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8/13/13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32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21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174296" indent="-174296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61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0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59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7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479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9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1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5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45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tions.gov/" TargetMode="External"/><Relationship Id="rId4" Type="http://schemas.openxmlformats.org/officeDocument/2006/relationships/hyperlink" Target="http://www.nmfs.noaa.gov/sfa/laws_policies/national_standards/ns10_revisions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Standard 10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Commercial Fishing Safety Advisory Committee Washington, DC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of Sustainable Fisheries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August 14,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60" y="807538"/>
            <a:ext cx="6852638" cy="4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2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Mexico Shrimp Fishery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Target:  brown, white, pink, and royal red shrimp.</a:t>
            </a:r>
          </a:p>
          <a:p>
            <a:r>
              <a:rPr lang="en-US" dirty="0" smtClean="0"/>
              <a:t>Fishery occurs in state and Federal waters.</a:t>
            </a:r>
          </a:p>
          <a:p>
            <a:r>
              <a:rPr lang="en-US" dirty="0" smtClean="0"/>
              <a:t>Gulf of Mexico Fishery Management Council </a:t>
            </a:r>
            <a:r>
              <a:rPr lang="en-US" dirty="0" smtClean="0"/>
              <a:t>– Shrimp </a:t>
            </a:r>
            <a:r>
              <a:rPr lang="en-US" dirty="0" smtClean="0"/>
              <a:t>Fishery Management Plan</a:t>
            </a:r>
            <a:r>
              <a:rPr lang="en-US" dirty="0" smtClean="0"/>
              <a:t>.  </a:t>
            </a:r>
            <a:endParaRPr lang="en-US" dirty="0" smtClean="0"/>
          </a:p>
          <a:p>
            <a:r>
              <a:rPr lang="en-US" dirty="0" smtClean="0"/>
              <a:t>1806 active vessels</a:t>
            </a:r>
          </a:p>
          <a:p>
            <a:r>
              <a:rPr lang="en-US" dirty="0" smtClean="0"/>
              <a:t>77% have steel hull</a:t>
            </a:r>
          </a:p>
          <a:p>
            <a:r>
              <a:rPr lang="en-US" dirty="0" smtClean="0"/>
              <a:t>55% have onboard freezing capacity; 45% use ice.	</a:t>
            </a:r>
          </a:p>
          <a:p>
            <a:r>
              <a:rPr lang="en-US" dirty="0" smtClean="0"/>
              <a:t>Average </a:t>
            </a:r>
            <a:r>
              <a:rPr lang="en-US" dirty="0" smtClean="0"/>
              <a:t>crew size:  3.3</a:t>
            </a:r>
          </a:p>
          <a:p>
            <a:r>
              <a:rPr lang="en-US" dirty="0" smtClean="0"/>
              <a:t>Average </a:t>
            </a:r>
            <a:r>
              <a:rPr lang="en-US" dirty="0" smtClean="0"/>
              <a:t>vessel length:  69 </a:t>
            </a:r>
            <a:r>
              <a:rPr lang="en-US" dirty="0" err="1" smtClean="0"/>
              <a:t>ft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17" y="457200"/>
            <a:ext cx="1511683" cy="9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8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Mexico Shrimp </a:t>
            </a:r>
            <a:r>
              <a:rPr lang="en-US" dirty="0" smtClean="0"/>
              <a:t>Fishery (2000 – 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381316"/>
              </p:ext>
            </p:extLst>
          </p:nvPr>
        </p:nvGraphicFramePr>
        <p:xfrm>
          <a:off x="457200" y="1133214"/>
          <a:ext cx="8229600" cy="491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492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Mexico Shrimp </a:t>
            </a:r>
            <a:r>
              <a:rPr lang="en-US" dirty="0"/>
              <a:t>Fishery (2000 – 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331810"/>
              </p:ext>
            </p:extLst>
          </p:nvPr>
        </p:nvGraphicFramePr>
        <p:xfrm>
          <a:off x="457200" y="1403358"/>
          <a:ext cx="8092104" cy="4827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5515"/>
                <a:gridCol w="1665041"/>
                <a:gridCol w="1831548"/>
              </a:tblGrid>
              <a:tr h="9663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Activity at time of fatal incident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n-lt"/>
                        </a:rPr>
                        <a:t># of Fatalities</a:t>
                      </a:r>
                      <a:endParaRPr lang="en-US" sz="32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n-lt"/>
                        </a:rPr>
                        <a:t># of Fatal Incidents</a:t>
                      </a:r>
                      <a:endParaRPr lang="en-US" sz="32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90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Fishing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33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33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1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Anchored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9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7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1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Transit Inbound or Outbound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6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5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2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Moored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81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</a:rPr>
                        <a:t>Unknown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1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Total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52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49</a:t>
                      </a:r>
                      <a:endParaRPr lang="en-US" sz="32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4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Mexico Shrimp </a:t>
            </a:r>
            <a:r>
              <a:rPr lang="en-US" dirty="0"/>
              <a:t>Fishery (2000 – 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31889"/>
              </p:ext>
            </p:extLst>
          </p:nvPr>
        </p:nvGraphicFramePr>
        <p:xfrm>
          <a:off x="357712" y="1126397"/>
          <a:ext cx="8034727" cy="544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4863"/>
                <a:gridCol w="870514"/>
                <a:gridCol w="1088143"/>
                <a:gridCol w="1360179"/>
                <a:gridCol w="870514"/>
                <a:gridCol w="870514"/>
              </a:tblGrid>
              <a:tr h="7274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Accident sub-category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Diving accident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Man overboard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On-board injury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Vessel disaster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Total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Air quality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Electrocution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Struck by gear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Gear entanglement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Climbing accident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Vessel 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motion/lost 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balance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Unknown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Diving accident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Collision/</a:t>
                      </a:r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allision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Fire/explosion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Flooding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42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Instability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42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Weather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42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424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Percentage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10.2%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49.0%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421688" y="3442901"/>
            <a:ext cx="657616" cy="363254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7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0" y="613776"/>
            <a:ext cx="7649938" cy="541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94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65337" y="1566177"/>
            <a:ext cx="6300592" cy="374485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8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Standard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Conservation and management measures shall, to the extent practicable, promote the safety of human life at sea.” </a:t>
            </a:r>
            <a:r>
              <a:rPr lang="en-US" sz="1600" dirty="0"/>
              <a:t>(MSA section 301(a))</a:t>
            </a:r>
          </a:p>
          <a:p>
            <a:r>
              <a:rPr lang="en-US" dirty="0"/>
              <a:t>Published Advance Notice of Proposed Rulemaking on April 21, 2011 (76 FR 22342).</a:t>
            </a:r>
          </a:p>
          <a:p>
            <a:r>
              <a:rPr lang="en-US" dirty="0"/>
              <a:t>90 day public comment period ending July 20, 2011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Held 5 public meetings.</a:t>
            </a:r>
          </a:p>
          <a:p>
            <a:r>
              <a:rPr lang="en-US" dirty="0"/>
              <a:t>Received:  33 written comments; 36 oral comments.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Standard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dirty="0" smtClean="0"/>
              <a:t>Comments </a:t>
            </a:r>
            <a:r>
              <a:rPr lang="en-US" dirty="0"/>
              <a:t>can be viewed on the Federal e-rulemaking portal:  </a:t>
            </a:r>
            <a:r>
              <a:rPr lang="en-US" dirty="0">
                <a:hlinkClick r:id="rId3"/>
              </a:rPr>
              <a:t>www.regulations.gov</a:t>
            </a:r>
            <a:r>
              <a:rPr lang="en-US" dirty="0"/>
              <a:t>.  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768"/>
              </a:spcBef>
              <a:buFont typeface="Arial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view the comments, enter "NOAA-NMFS-2011-0068" in the box that reads "Enter keyword or ID</a:t>
            </a:r>
            <a:r>
              <a:rPr lang="en-US" dirty="0" smtClean="0"/>
              <a:t>”</a:t>
            </a:r>
            <a:endParaRPr lang="en-US" dirty="0"/>
          </a:p>
          <a:p>
            <a:pPr>
              <a:lnSpc>
                <a:spcPct val="120000"/>
              </a:lnSpc>
              <a:spcBef>
                <a:spcPts val="768"/>
              </a:spcBef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www.nmfs.noaa.gov/sfa/laws_policies/national_standards/ns10_revisions.html</a:t>
            </a:r>
            <a:endParaRPr lang="en-US" dirty="0"/>
          </a:p>
          <a:p>
            <a:pPr>
              <a:lnSpc>
                <a:spcPct val="120000"/>
              </a:lnSpc>
              <a:spcBef>
                <a:spcPts val="768"/>
              </a:spcBef>
              <a:buFont typeface="Arial" pitchFamily="34" charset="0"/>
              <a:buChar char="•"/>
            </a:pPr>
            <a:r>
              <a:rPr lang="en-US" dirty="0" smtClean="0"/>
              <a:t>Developing proposed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1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Standard 10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Conducted two risk assessments:</a:t>
            </a:r>
          </a:p>
          <a:p>
            <a:pPr lvl="1"/>
            <a:r>
              <a:rPr lang="en-US" dirty="0" smtClean="0"/>
              <a:t>Atlantic Scallop Fishery</a:t>
            </a:r>
          </a:p>
          <a:p>
            <a:pPr lvl="1"/>
            <a:r>
              <a:rPr lang="en-US" dirty="0" smtClean="0"/>
              <a:t>Gulf of Mexico Shrimp Fishery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20" y="3031296"/>
            <a:ext cx="2133600" cy="32186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3"/>
          <a:stretch/>
        </p:blipFill>
        <p:spPr>
          <a:xfrm>
            <a:off x="4325740" y="3156557"/>
            <a:ext cx="3477976" cy="28914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942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Scallop Fishery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151871"/>
            <a:ext cx="87630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Maine to North Carolina. </a:t>
            </a:r>
          </a:p>
          <a:p>
            <a:r>
              <a:rPr lang="en-US" sz="2200" dirty="0" smtClean="0"/>
              <a:t>Predominately in Federal waters.</a:t>
            </a:r>
          </a:p>
          <a:p>
            <a:r>
              <a:rPr lang="en-US" sz="2200" dirty="0" smtClean="0"/>
              <a:t>New England </a:t>
            </a:r>
            <a:r>
              <a:rPr lang="en-US" sz="2200" dirty="0"/>
              <a:t>F</a:t>
            </a:r>
            <a:r>
              <a:rPr lang="en-US" sz="2200" dirty="0" smtClean="0"/>
              <a:t>ishery Management Council </a:t>
            </a:r>
            <a:r>
              <a:rPr lang="en-US" sz="2200" dirty="0" smtClean="0"/>
              <a:t>– Scallop Fishery Management Plan.</a:t>
            </a:r>
          </a:p>
          <a:p>
            <a:r>
              <a:rPr lang="en-US" sz="2200" dirty="0" smtClean="0"/>
              <a:t>March 1-Febuary 28</a:t>
            </a:r>
            <a:r>
              <a:rPr lang="en-US" sz="2200" baseline="30000" dirty="0" smtClean="0"/>
              <a:t>th</a:t>
            </a:r>
            <a:endParaRPr lang="en-US" sz="2200" dirty="0" smtClean="0"/>
          </a:p>
          <a:p>
            <a:r>
              <a:rPr lang="en-US" sz="2200" dirty="0" smtClean="0"/>
              <a:t>Operates in cold water.</a:t>
            </a:r>
          </a:p>
          <a:p>
            <a:r>
              <a:rPr lang="en-US" sz="2200" dirty="0" smtClean="0"/>
              <a:t>Permit types:</a:t>
            </a:r>
          </a:p>
          <a:p>
            <a:pPr lvl="1"/>
            <a:r>
              <a:rPr lang="en-US" sz="2200" dirty="0" smtClean="0"/>
              <a:t>Limited Access – 8 permit categories.</a:t>
            </a:r>
          </a:p>
          <a:p>
            <a:pPr lvl="2"/>
            <a:r>
              <a:rPr lang="en-US" sz="2200" dirty="0" smtClean="0"/>
              <a:t>Predominately full-time dredge.</a:t>
            </a:r>
          </a:p>
          <a:p>
            <a:pPr lvl="2"/>
            <a:r>
              <a:rPr lang="en-US" sz="2200" dirty="0" smtClean="0"/>
              <a:t>&gt; 70 </a:t>
            </a:r>
            <a:r>
              <a:rPr lang="en-US" sz="2200" dirty="0" err="1" smtClean="0"/>
              <a:t>ft</a:t>
            </a:r>
            <a:endParaRPr lang="en-US" sz="2200" dirty="0" smtClean="0"/>
          </a:p>
          <a:p>
            <a:pPr lvl="2"/>
            <a:r>
              <a:rPr lang="en-US" sz="2200" dirty="0" smtClean="0"/>
              <a:t>In 2010, 354 active vessels.</a:t>
            </a:r>
          </a:p>
          <a:p>
            <a:pPr lvl="1"/>
            <a:r>
              <a:rPr lang="en-US" sz="2200" dirty="0" smtClean="0"/>
              <a:t>Limited Access General Category – 3 permit categories.</a:t>
            </a:r>
          </a:p>
          <a:p>
            <a:pPr lvl="2"/>
            <a:r>
              <a:rPr lang="en-US" sz="2200" dirty="0" smtClean="0"/>
              <a:t>&lt; 50 </a:t>
            </a:r>
            <a:r>
              <a:rPr lang="en-US" sz="2200" dirty="0" err="1" smtClean="0"/>
              <a:t>ft</a:t>
            </a:r>
            <a:endParaRPr lang="en-US" sz="2200" dirty="0"/>
          </a:p>
          <a:p>
            <a:pPr lvl="2"/>
            <a:r>
              <a:rPr lang="en-US" sz="2200" dirty="0" smtClean="0"/>
              <a:t>In 2010, 279 active vessels.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73" y="457200"/>
            <a:ext cx="210203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4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Scallop </a:t>
            </a:r>
            <a:r>
              <a:rPr lang="en-US" dirty="0"/>
              <a:t>Fishery (2000 – 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05825"/>
              </p:ext>
            </p:extLst>
          </p:nvPr>
        </p:nvGraphicFramePr>
        <p:xfrm>
          <a:off x="457199" y="1206500"/>
          <a:ext cx="8414045" cy="492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5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Scallop </a:t>
            </a:r>
            <a:r>
              <a:rPr lang="en-US" dirty="0" smtClean="0"/>
              <a:t>Fishery (2000 – 2010)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585470"/>
              </p:ext>
            </p:extLst>
          </p:nvPr>
        </p:nvGraphicFramePr>
        <p:xfrm>
          <a:off x="1864025" y="1258475"/>
          <a:ext cx="5087917" cy="2298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9434"/>
                <a:gridCol w="1046896"/>
                <a:gridCol w="1151587"/>
              </a:tblGrid>
              <a:tr h="604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Activity at time of fatal incident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# of Fatalities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# of Fatal Incidents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61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Fishing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5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Transit Inbound or Outbound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7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Unknown (either fishing or transiting)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5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7611"/>
              </p:ext>
            </p:extLst>
          </p:nvPr>
        </p:nvGraphicFramePr>
        <p:xfrm>
          <a:off x="1866382" y="3781054"/>
          <a:ext cx="5110616" cy="2173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2324"/>
                <a:gridCol w="1051567"/>
                <a:gridCol w="1156725"/>
              </a:tblGrid>
              <a:tr h="582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Type of fatal</a:t>
                      </a:r>
                      <a:r>
                        <a:rPr lang="en-US" sz="1800" baseline="0" dirty="0" smtClean="0">
                          <a:effectLst/>
                        </a:rPr>
                        <a:t> incidents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# of Fatalities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# of Fatal Incidents</a:t>
                      </a:r>
                      <a:endParaRPr lang="en-US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1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Vessel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disaster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30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12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3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Fall Overboard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8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8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4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On-board Injury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22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41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23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11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Scallop </a:t>
            </a:r>
            <a:r>
              <a:rPr lang="en-US" dirty="0" smtClean="0"/>
              <a:t>Fishery (2000 – 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90250"/>
              </p:ext>
            </p:extLst>
          </p:nvPr>
        </p:nvGraphicFramePr>
        <p:xfrm>
          <a:off x="407099" y="1215022"/>
          <a:ext cx="8373646" cy="5035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6634"/>
                <a:gridCol w="889347"/>
                <a:gridCol w="832980"/>
                <a:gridCol w="1077239"/>
                <a:gridCol w="1177446"/>
              </a:tblGrid>
              <a:tr h="493942"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Type of Scallop Permit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Type of Fatal Incident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Total # of Fatal Incidents</a:t>
                      </a:r>
                      <a:endParaRPr lang="en-US" sz="18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87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Vessel Disaster</a:t>
                      </a:r>
                      <a:endParaRPr lang="en-US" sz="18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On-board Injury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Fall Overboard</a:t>
                      </a:r>
                      <a:endParaRPr lang="en-US" sz="18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69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Limited Access - Full-Time: Authorized to use trawl nets 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32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Limited Access - Full-Time (dredge)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10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32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Limited Access - Full-Time small dredge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32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Limited Access - Part-Time small dredge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32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General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Category    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4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39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General Category (VMS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required)    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3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39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Limited Access General Category IFQ Permit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6225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No Federal Permit (assume participating in state scallop fishery)</a:t>
                      </a:r>
                      <a:endParaRPr lang="en-US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3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sum</a:t>
                      </a:r>
                      <a:endParaRPr lang="en-US" sz="20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23</a:t>
                      </a:r>
                      <a:endParaRPr lang="en-US" sz="20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86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Scallop </a:t>
            </a:r>
            <a:r>
              <a:rPr lang="en-US" dirty="0" smtClean="0"/>
              <a:t>Fishery (2000 – 2010)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929990"/>
              </p:ext>
            </p:extLst>
          </p:nvPr>
        </p:nvGraphicFramePr>
        <p:xfrm>
          <a:off x="489617" y="1203579"/>
          <a:ext cx="7845060" cy="4574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704"/>
                <a:gridCol w="1296704"/>
                <a:gridCol w="1296704"/>
                <a:gridCol w="1296704"/>
                <a:gridCol w="1296704"/>
                <a:gridCol w="1361540"/>
              </a:tblGrid>
              <a:tr h="64739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Vessel Length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of Fatalities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Type of Incident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 of Fatal Incidents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14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Vessel Disaster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On-board Injury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Fall Overboard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0-29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30-39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40-49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50-59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60-69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70-79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19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10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80-89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90-99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7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41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12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23</a:t>
                      </a:r>
                      <a:endParaRPr lang="en-US" sz="2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73201" y="4311124"/>
            <a:ext cx="475989" cy="115198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37890" y="2772716"/>
            <a:ext cx="622135" cy="209295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3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765</Words>
  <Application>Microsoft Macintosh PowerPoint</Application>
  <PresentationFormat>On-screen Show (4:3)</PresentationFormat>
  <Paragraphs>342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NOAA Fisheries Content Slides</vt:lpstr>
      <vt:lpstr>NOAA Divider Slides</vt:lpstr>
      <vt:lpstr>NOAA Title Options</vt:lpstr>
      <vt:lpstr>National Standard 10 Update</vt:lpstr>
      <vt:lpstr>National Standard 10</vt:lpstr>
      <vt:lpstr>National Standard 10</vt:lpstr>
      <vt:lpstr>National Standard 10 Projects</vt:lpstr>
      <vt:lpstr>Atlantic Scallop Fishery</vt:lpstr>
      <vt:lpstr>Atlantic Scallop Fishery (2000 – 2010)</vt:lpstr>
      <vt:lpstr>Atlantic Scallop Fishery (2000 – 2010)</vt:lpstr>
      <vt:lpstr>Atlantic Scallop Fishery (2000 – 2010)</vt:lpstr>
      <vt:lpstr>Atlantic Scallop Fishery (2000 – 2010)</vt:lpstr>
      <vt:lpstr>PowerPoint Presentation</vt:lpstr>
      <vt:lpstr>Gulf of Mexico Shrimp Fishery</vt:lpstr>
      <vt:lpstr>Gulf of Mexico Shrimp Fishery (2000 – 2010)</vt:lpstr>
      <vt:lpstr>Gulf of Mexico Shrimp Fishery (2000 – 2010)</vt:lpstr>
      <vt:lpstr>Gulf of Mexico Shrimp Fishery (2000 – 2010)</vt:lpstr>
      <vt:lpstr>PowerPoint Presentation</vt:lpstr>
      <vt:lpstr>PowerPoint Presentation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Debra Lambert</cp:lastModifiedBy>
  <cp:revision>118</cp:revision>
  <cp:lastPrinted>2013-08-13T19:19:23Z</cp:lastPrinted>
  <dcterms:created xsi:type="dcterms:W3CDTF">2012-07-23T20:47:30Z</dcterms:created>
  <dcterms:modified xsi:type="dcterms:W3CDTF">2013-08-14T00:38:10Z</dcterms:modified>
</cp:coreProperties>
</file>